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3"/>
  </p:notesMasterIdLst>
  <p:handoutMasterIdLst>
    <p:handoutMasterId r:id="rId34"/>
  </p:handoutMasterIdLst>
  <p:sldIdLst>
    <p:sldId id="324" r:id="rId2"/>
    <p:sldId id="296" r:id="rId3"/>
    <p:sldId id="332" r:id="rId4"/>
    <p:sldId id="285" r:id="rId5"/>
    <p:sldId id="461" r:id="rId6"/>
    <p:sldId id="462" r:id="rId7"/>
    <p:sldId id="266" r:id="rId8"/>
    <p:sldId id="268" r:id="rId9"/>
    <p:sldId id="464" r:id="rId10"/>
    <p:sldId id="263" r:id="rId11"/>
    <p:sldId id="276" r:id="rId12"/>
    <p:sldId id="328" r:id="rId13"/>
    <p:sldId id="256" r:id="rId14"/>
    <p:sldId id="257" r:id="rId15"/>
    <p:sldId id="258" r:id="rId16"/>
    <p:sldId id="259" r:id="rId17"/>
    <p:sldId id="260" r:id="rId18"/>
    <p:sldId id="261" r:id="rId19"/>
    <p:sldId id="262" r:id="rId20"/>
    <p:sldId id="465" r:id="rId21"/>
    <p:sldId id="264" r:id="rId22"/>
    <p:sldId id="265" r:id="rId23"/>
    <p:sldId id="331" r:id="rId24"/>
    <p:sldId id="467" r:id="rId25"/>
    <p:sldId id="468" r:id="rId26"/>
    <p:sldId id="469" r:id="rId27"/>
    <p:sldId id="470" r:id="rId28"/>
    <p:sldId id="471" r:id="rId29"/>
    <p:sldId id="466" r:id="rId30"/>
    <p:sldId id="305" r:id="rId31"/>
    <p:sldId id="333" r:id="rId32"/>
  </p:sldIdLst>
  <p:sldSz cx="12192000" cy="6858000"/>
  <p:notesSz cx="6858000" cy="9144000"/>
  <p:embeddedFontLst>
    <p:embeddedFont>
      <p:font typeface="Agency FB" panose="020B0503020202020204" pitchFamily="34" charset="0"/>
      <p:regular r:id="rId35"/>
      <p:bold r:id="rId36"/>
    </p:embeddedFont>
    <p:embeddedFont>
      <p:font typeface="Big Shoulders Inline Text Extra" pitchFamily="2" charset="0"/>
      <p:bold r:id="rId37"/>
    </p:embeddedFont>
    <p:embeddedFont>
      <p:font typeface="Lato" panose="020F0502020204030203" pitchFamily="34" charset="0"/>
      <p:regular r:id="rId38"/>
      <p:bold r:id="rId39"/>
      <p:italic r:id="rId40"/>
      <p:boldItalic r:id="rId41"/>
    </p:embeddedFont>
    <p:embeddedFont>
      <p:font typeface="Poppins Medium" panose="00000600000000000000" pitchFamily="2" charset="0"/>
      <p:regular r:id="rId42"/>
      <p:italic r:id="rId43"/>
    </p:embeddedFont>
    <p:embeddedFont>
      <p:font typeface="Roboto" panose="02000000000000000000" pitchFamily="2" charset="0"/>
      <p:regular r:id="rId44"/>
      <p:bold r:id="rId45"/>
      <p:italic r:id="rId46"/>
      <p:boldItalic r:id="rId47"/>
    </p:embeddedFont>
    <p:embeddedFont>
      <p:font typeface="Roboto Bold" panose="02000000000000000000" pitchFamily="2" charset="0"/>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444"/>
    <a:srgbClr val="D92328"/>
    <a:srgbClr val="0000F4"/>
    <a:srgbClr val="000000"/>
    <a:srgbClr val="DFE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27"/>
    <p:restoredTop sz="95827"/>
  </p:normalViewPr>
  <p:slideViewPr>
    <p:cSldViewPr snapToGrid="0" snapToObjects="1">
      <p:cViewPr>
        <p:scale>
          <a:sx n="107" d="100"/>
          <a:sy n="107" d="100"/>
        </p:scale>
        <p:origin x="75" y="204"/>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7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svg"/><Relationship Id="rId1" Type="http://schemas.openxmlformats.org/officeDocument/2006/relationships/image" Target="../media/image72.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736190-A320-4FC2-A67B-ACCBD805CF1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15FFFE22-DDF4-4611-A8B1-484E1E82A9B6}">
      <dgm:prSet custT="1"/>
      <dgm:spPr/>
      <dgm:t>
        <a:bodyPr/>
        <a:lstStyle/>
        <a:p>
          <a:pPr>
            <a:lnSpc>
              <a:spcPct val="100000"/>
            </a:lnSpc>
          </a:pPr>
          <a:r>
            <a:rPr lang="en-US" sz="1800" b="1" dirty="0"/>
            <a:t>Improved business operations </a:t>
          </a:r>
          <a:endParaRPr lang="en-US" sz="1800" dirty="0"/>
        </a:p>
      </dgm:t>
    </dgm:pt>
    <dgm:pt modelId="{38EEAC4A-1CFB-4BB5-BFDF-25ED57901D8A}" type="parTrans" cxnId="{39065ABB-3C25-4323-84BF-9D1B8BC256EF}">
      <dgm:prSet/>
      <dgm:spPr/>
      <dgm:t>
        <a:bodyPr/>
        <a:lstStyle/>
        <a:p>
          <a:endParaRPr lang="en-US"/>
        </a:p>
      </dgm:t>
    </dgm:pt>
    <dgm:pt modelId="{942D9CFC-AC8D-43A4-8499-8EF267097723}" type="sibTrans" cxnId="{39065ABB-3C25-4323-84BF-9D1B8BC256EF}">
      <dgm:prSet/>
      <dgm:spPr/>
      <dgm:t>
        <a:bodyPr/>
        <a:lstStyle/>
        <a:p>
          <a:pPr>
            <a:lnSpc>
              <a:spcPct val="100000"/>
            </a:lnSpc>
          </a:pPr>
          <a:endParaRPr lang="en-US"/>
        </a:p>
      </dgm:t>
    </dgm:pt>
    <dgm:pt modelId="{94905B0D-9292-4B9C-A65A-A1BB5604121C}">
      <dgm:prSet custT="1"/>
      <dgm:spPr/>
      <dgm:t>
        <a:bodyPr/>
        <a:lstStyle/>
        <a:p>
          <a:pPr>
            <a:lnSpc>
              <a:spcPct val="100000"/>
            </a:lnSpc>
          </a:pPr>
          <a:r>
            <a:rPr lang="en-US" sz="1800" b="1" dirty="0"/>
            <a:t>Receive priority in filling </a:t>
          </a:r>
          <a:r>
            <a:rPr lang="en-US" sz="1800" dirty="0"/>
            <a:t>“downstream” procurement opportunities</a:t>
          </a:r>
        </a:p>
      </dgm:t>
    </dgm:pt>
    <dgm:pt modelId="{27E8BCD7-0553-4C0F-9DF1-DD25D464A2E1}" type="parTrans" cxnId="{FDE61CD4-B38A-4E0D-AA05-BE2551E9C6AA}">
      <dgm:prSet/>
      <dgm:spPr/>
      <dgm:t>
        <a:bodyPr/>
        <a:lstStyle/>
        <a:p>
          <a:endParaRPr lang="en-US"/>
        </a:p>
      </dgm:t>
    </dgm:pt>
    <dgm:pt modelId="{EB11209D-3AA5-47AD-A62C-9F9A02FD7BB7}" type="sibTrans" cxnId="{FDE61CD4-B38A-4E0D-AA05-BE2551E9C6AA}">
      <dgm:prSet/>
      <dgm:spPr/>
      <dgm:t>
        <a:bodyPr/>
        <a:lstStyle/>
        <a:p>
          <a:pPr>
            <a:lnSpc>
              <a:spcPct val="100000"/>
            </a:lnSpc>
          </a:pPr>
          <a:endParaRPr lang="en-US"/>
        </a:p>
      </dgm:t>
    </dgm:pt>
    <dgm:pt modelId="{BC1A8EB6-A33D-4484-9B99-2B4C31898E6E}">
      <dgm:prSet custT="1"/>
      <dgm:spPr/>
      <dgm:t>
        <a:bodyPr/>
        <a:lstStyle/>
        <a:p>
          <a:pPr>
            <a:lnSpc>
              <a:spcPct val="100000"/>
            </a:lnSpc>
          </a:pPr>
          <a:r>
            <a:rPr lang="en-US" sz="1800" dirty="0"/>
            <a:t>Vetted SD/VOBs are</a:t>
          </a:r>
          <a:r>
            <a:rPr lang="en-US" sz="1800" b="1" dirty="0"/>
            <a:t> proactively promoted to corporations</a:t>
          </a:r>
          <a:endParaRPr lang="en-US" sz="1800" dirty="0"/>
        </a:p>
      </dgm:t>
    </dgm:pt>
    <dgm:pt modelId="{FB404957-62D0-4BE4-859A-E1339AA83013}" type="parTrans" cxnId="{A4331AF5-0711-4B8E-9C59-357A935A5D9D}">
      <dgm:prSet/>
      <dgm:spPr/>
      <dgm:t>
        <a:bodyPr/>
        <a:lstStyle/>
        <a:p>
          <a:endParaRPr lang="en-US"/>
        </a:p>
      </dgm:t>
    </dgm:pt>
    <dgm:pt modelId="{61D40059-AAA5-4A94-A4DC-A4C13C4C4F56}" type="sibTrans" cxnId="{A4331AF5-0711-4B8E-9C59-357A935A5D9D}">
      <dgm:prSet/>
      <dgm:spPr/>
      <dgm:t>
        <a:bodyPr/>
        <a:lstStyle/>
        <a:p>
          <a:pPr>
            <a:lnSpc>
              <a:spcPct val="100000"/>
            </a:lnSpc>
          </a:pPr>
          <a:endParaRPr lang="en-US"/>
        </a:p>
      </dgm:t>
    </dgm:pt>
    <dgm:pt modelId="{6D438C2E-F463-4B1E-939C-FEF22BE5C09F}">
      <dgm:prSet custT="1"/>
      <dgm:spPr/>
      <dgm:t>
        <a:bodyPr/>
        <a:lstStyle/>
        <a:p>
          <a:pPr>
            <a:lnSpc>
              <a:spcPct val="100000"/>
            </a:lnSpc>
          </a:pPr>
          <a:r>
            <a:rPr lang="en-US" sz="1800" b="1" dirty="0"/>
            <a:t>Access to a network </a:t>
          </a:r>
          <a:r>
            <a:rPr lang="en-US" sz="1800" dirty="0"/>
            <a:t>of coaches, advisors, industry specific subject matter experts</a:t>
          </a:r>
        </a:p>
      </dgm:t>
    </dgm:pt>
    <dgm:pt modelId="{8B6EA0EB-84A1-44B1-A1AC-FF636E46B92D}" type="parTrans" cxnId="{AECA3733-6C6C-4727-9874-9FA778214563}">
      <dgm:prSet/>
      <dgm:spPr/>
      <dgm:t>
        <a:bodyPr/>
        <a:lstStyle/>
        <a:p>
          <a:endParaRPr lang="en-US"/>
        </a:p>
      </dgm:t>
    </dgm:pt>
    <dgm:pt modelId="{239B9FF6-446E-4855-8E7C-8C054790FB77}" type="sibTrans" cxnId="{AECA3733-6C6C-4727-9874-9FA778214563}">
      <dgm:prSet/>
      <dgm:spPr/>
      <dgm:t>
        <a:bodyPr/>
        <a:lstStyle/>
        <a:p>
          <a:pPr>
            <a:lnSpc>
              <a:spcPct val="100000"/>
            </a:lnSpc>
          </a:pPr>
          <a:endParaRPr lang="en-US"/>
        </a:p>
      </dgm:t>
    </dgm:pt>
    <dgm:pt modelId="{7627BFC3-3482-4623-B90C-A64573A84713}">
      <dgm:prSet custT="1"/>
      <dgm:spPr/>
      <dgm:t>
        <a:bodyPr/>
        <a:lstStyle/>
        <a:p>
          <a:pPr>
            <a:lnSpc>
              <a:spcPct val="100000"/>
            </a:lnSpc>
          </a:pPr>
          <a:r>
            <a:rPr lang="en-US" sz="1800" b="1" dirty="0"/>
            <a:t>Opportunities for strategic partnerships</a:t>
          </a:r>
          <a:r>
            <a:rPr lang="en-US" sz="1800" dirty="0"/>
            <a:t> and develop new business with other SD/VOBs</a:t>
          </a:r>
        </a:p>
      </dgm:t>
    </dgm:pt>
    <dgm:pt modelId="{BB26C1A9-3F40-4486-9B07-23911C8063C8}" type="parTrans" cxnId="{C27623A4-9444-4800-AF9E-5C21D45C5FB1}">
      <dgm:prSet/>
      <dgm:spPr/>
      <dgm:t>
        <a:bodyPr/>
        <a:lstStyle/>
        <a:p>
          <a:endParaRPr lang="en-US"/>
        </a:p>
      </dgm:t>
    </dgm:pt>
    <dgm:pt modelId="{E88048E3-AB9C-4CD6-8254-0A2D46329F03}" type="sibTrans" cxnId="{C27623A4-9444-4800-AF9E-5C21D45C5FB1}">
      <dgm:prSet/>
      <dgm:spPr/>
      <dgm:t>
        <a:bodyPr/>
        <a:lstStyle/>
        <a:p>
          <a:pPr>
            <a:lnSpc>
              <a:spcPct val="100000"/>
            </a:lnSpc>
          </a:pPr>
          <a:endParaRPr lang="en-US"/>
        </a:p>
      </dgm:t>
    </dgm:pt>
    <dgm:pt modelId="{37761A49-E267-4CD2-92D5-DE4DE6D4D043}">
      <dgm:prSet custT="1"/>
      <dgm:spPr/>
      <dgm:t>
        <a:bodyPr/>
        <a:lstStyle/>
        <a:p>
          <a:pPr>
            <a:lnSpc>
              <a:spcPct val="100000"/>
            </a:lnSpc>
          </a:pPr>
          <a:r>
            <a:rPr lang="en-US" sz="1800" b="1" dirty="0"/>
            <a:t>Comprehensive support and resources </a:t>
          </a:r>
          <a:r>
            <a:rPr lang="en-US" sz="1800" dirty="0"/>
            <a:t>to win and then successfully deliver procurement opportunities</a:t>
          </a:r>
        </a:p>
      </dgm:t>
    </dgm:pt>
    <dgm:pt modelId="{68A58FA9-01EF-49DA-A596-71050F426F13}" type="parTrans" cxnId="{A57B483C-62CA-47C0-B641-6D7EC7C4EFDC}">
      <dgm:prSet/>
      <dgm:spPr/>
      <dgm:t>
        <a:bodyPr/>
        <a:lstStyle/>
        <a:p>
          <a:endParaRPr lang="en-US"/>
        </a:p>
      </dgm:t>
    </dgm:pt>
    <dgm:pt modelId="{6166D119-A188-479A-9FCA-9831859E74AD}" type="sibTrans" cxnId="{A57B483C-62CA-47C0-B641-6D7EC7C4EFDC}">
      <dgm:prSet/>
      <dgm:spPr/>
      <dgm:t>
        <a:bodyPr/>
        <a:lstStyle/>
        <a:p>
          <a:endParaRPr lang="en-US"/>
        </a:p>
      </dgm:t>
    </dgm:pt>
    <dgm:pt modelId="{D70D0BF7-D9B9-4847-B81A-34FD9AD33FA3}" type="pres">
      <dgm:prSet presAssocID="{EE736190-A320-4FC2-A67B-ACCBD805CF14}" presName="root" presStyleCnt="0">
        <dgm:presLayoutVars>
          <dgm:dir/>
          <dgm:resizeHandles val="exact"/>
        </dgm:presLayoutVars>
      </dgm:prSet>
      <dgm:spPr/>
    </dgm:pt>
    <dgm:pt modelId="{8EBB2E49-B771-4DE9-B169-023268785468}" type="pres">
      <dgm:prSet presAssocID="{EE736190-A320-4FC2-A67B-ACCBD805CF14}" presName="container" presStyleCnt="0">
        <dgm:presLayoutVars>
          <dgm:dir/>
          <dgm:resizeHandles val="exact"/>
        </dgm:presLayoutVars>
      </dgm:prSet>
      <dgm:spPr/>
    </dgm:pt>
    <dgm:pt modelId="{0D5D50F6-3AC1-4431-8271-5184308FC5D3}" type="pres">
      <dgm:prSet presAssocID="{15FFFE22-DDF4-4611-A8B1-484E1E82A9B6}" presName="compNode" presStyleCnt="0"/>
      <dgm:spPr/>
    </dgm:pt>
    <dgm:pt modelId="{3D7B8A84-88C4-4BFC-8C53-7008F498EF3E}" type="pres">
      <dgm:prSet presAssocID="{15FFFE22-DDF4-4611-A8B1-484E1E82A9B6}" presName="iconBgRect" presStyleLbl="bgShp" presStyleIdx="0" presStyleCnt="6" custLinFactNeighborX="-72474"/>
      <dgm:spPr/>
    </dgm:pt>
    <dgm:pt modelId="{8E4C6485-63D2-4C8C-B828-0C3A02A2581E}" type="pres">
      <dgm:prSet presAssocID="{15FFFE22-DDF4-4611-A8B1-484E1E82A9B6}" presName="iconRect" presStyleLbl="node1" presStyleIdx="0" presStyleCnt="6" custLinFactX="-24965"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3E1DBCC3-A0C2-497F-B288-65C1F14453A3}" type="pres">
      <dgm:prSet presAssocID="{15FFFE22-DDF4-4611-A8B1-484E1E82A9B6}" presName="spaceRect" presStyleCnt="0"/>
      <dgm:spPr/>
    </dgm:pt>
    <dgm:pt modelId="{FEF650EB-BC40-4659-AFB7-8E8B64671D52}" type="pres">
      <dgm:prSet presAssocID="{15FFFE22-DDF4-4611-A8B1-484E1E82A9B6}" presName="textRect" presStyleLbl="revTx" presStyleIdx="0" presStyleCnt="6" custScaleX="77635" custLinFactNeighborX="-22246" custLinFactNeighborY="-22">
        <dgm:presLayoutVars>
          <dgm:chMax val="1"/>
          <dgm:chPref val="1"/>
        </dgm:presLayoutVars>
      </dgm:prSet>
      <dgm:spPr/>
    </dgm:pt>
    <dgm:pt modelId="{6EF1AC7E-1338-4A5E-B077-072ED4EA192A}" type="pres">
      <dgm:prSet presAssocID="{942D9CFC-AC8D-43A4-8499-8EF267097723}" presName="sibTrans" presStyleLbl="sibTrans2D1" presStyleIdx="0" presStyleCnt="0"/>
      <dgm:spPr/>
    </dgm:pt>
    <dgm:pt modelId="{AA259641-0504-47D4-B671-B2B2110D4B6D}" type="pres">
      <dgm:prSet presAssocID="{94905B0D-9292-4B9C-A65A-A1BB5604121C}" presName="compNode" presStyleCnt="0"/>
      <dgm:spPr/>
    </dgm:pt>
    <dgm:pt modelId="{F1EB090E-D107-417A-9C66-C94C76107F48}" type="pres">
      <dgm:prSet presAssocID="{94905B0D-9292-4B9C-A65A-A1BB5604121C}" presName="iconBgRect" presStyleLbl="bgShp" presStyleIdx="1" presStyleCnt="6"/>
      <dgm:spPr/>
    </dgm:pt>
    <dgm:pt modelId="{05EACCDF-0D20-4943-A73C-0D9F5A54C38A}" type="pres">
      <dgm:prSet presAssocID="{94905B0D-9292-4B9C-A65A-A1BB5604121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013C40A0-E92D-4CB6-A48C-8E5D55501B84}" type="pres">
      <dgm:prSet presAssocID="{94905B0D-9292-4B9C-A65A-A1BB5604121C}" presName="spaceRect" presStyleCnt="0"/>
      <dgm:spPr/>
    </dgm:pt>
    <dgm:pt modelId="{FA148D78-BE37-4A84-BA88-E062305627AC}" type="pres">
      <dgm:prSet presAssocID="{94905B0D-9292-4B9C-A65A-A1BB5604121C}" presName="textRect" presStyleLbl="revTx" presStyleIdx="1" presStyleCnt="6" custLinFactNeighborX="-737" custLinFactNeighborY="23238">
        <dgm:presLayoutVars>
          <dgm:chMax val="1"/>
          <dgm:chPref val="1"/>
        </dgm:presLayoutVars>
      </dgm:prSet>
      <dgm:spPr/>
    </dgm:pt>
    <dgm:pt modelId="{2EC1221F-884B-462A-A7CD-FCF23C4252F0}" type="pres">
      <dgm:prSet presAssocID="{EB11209D-3AA5-47AD-A62C-9F9A02FD7BB7}" presName="sibTrans" presStyleLbl="sibTrans2D1" presStyleIdx="0" presStyleCnt="0"/>
      <dgm:spPr/>
    </dgm:pt>
    <dgm:pt modelId="{FE369037-82BC-405D-89CF-0D2A7991A6FD}" type="pres">
      <dgm:prSet presAssocID="{BC1A8EB6-A33D-4484-9B99-2B4C31898E6E}" presName="compNode" presStyleCnt="0"/>
      <dgm:spPr/>
    </dgm:pt>
    <dgm:pt modelId="{43AB2AB5-2372-41F1-BA45-7B342B48DEE4}" type="pres">
      <dgm:prSet presAssocID="{BC1A8EB6-A33D-4484-9B99-2B4C31898E6E}" presName="iconBgRect" presStyleLbl="bgShp" presStyleIdx="2" presStyleCnt="6" custLinFactNeighborX="-72474" custLinFactNeighborY="-47466"/>
      <dgm:spPr/>
    </dgm:pt>
    <dgm:pt modelId="{0C38674C-27B7-46AF-9852-010BEF035628}" type="pres">
      <dgm:prSet presAssocID="{BC1A8EB6-A33D-4484-9B99-2B4C31898E6E}" presName="iconRect" presStyleLbl="node1" presStyleIdx="2" presStyleCnt="6" custScaleX="100262" custScaleY="104530" custLinFactX="-27922" custLinFactNeighborX="-100000" custLinFactNeighborY="-8183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2A714E86-9662-4B22-AEBA-EF4FD265168A}" type="pres">
      <dgm:prSet presAssocID="{BC1A8EB6-A33D-4484-9B99-2B4C31898E6E}" presName="spaceRect" presStyleCnt="0"/>
      <dgm:spPr/>
    </dgm:pt>
    <dgm:pt modelId="{3FE94785-3663-40E1-92DE-CD0356F20253}" type="pres">
      <dgm:prSet presAssocID="{BC1A8EB6-A33D-4484-9B99-2B4C31898E6E}" presName="textRect" presStyleLbl="revTx" presStyleIdx="2" presStyleCnt="6" custScaleY="108861" custLinFactNeighborX="-7612" custLinFactNeighborY="-27350">
        <dgm:presLayoutVars>
          <dgm:chMax val="1"/>
          <dgm:chPref val="1"/>
        </dgm:presLayoutVars>
      </dgm:prSet>
      <dgm:spPr/>
    </dgm:pt>
    <dgm:pt modelId="{18536AE0-67BB-4F42-A820-408ED254A0B2}" type="pres">
      <dgm:prSet presAssocID="{61D40059-AAA5-4A94-A4DC-A4C13C4C4F56}" presName="sibTrans" presStyleLbl="sibTrans2D1" presStyleIdx="0" presStyleCnt="0"/>
      <dgm:spPr/>
    </dgm:pt>
    <dgm:pt modelId="{8DB98722-9C32-41AA-A2E7-A57BE2C2E25E}" type="pres">
      <dgm:prSet presAssocID="{6D438C2E-F463-4B1E-939C-FEF22BE5C09F}" presName="compNode" presStyleCnt="0"/>
      <dgm:spPr/>
    </dgm:pt>
    <dgm:pt modelId="{8EE89D9C-4367-44FE-B925-D3979DB87C3B}" type="pres">
      <dgm:prSet presAssocID="{6D438C2E-F463-4B1E-939C-FEF22BE5C09F}" presName="iconBgRect" presStyleLbl="bgShp" presStyleIdx="3" presStyleCnt="6"/>
      <dgm:spPr/>
    </dgm:pt>
    <dgm:pt modelId="{23C4F8A6-3325-46C7-A6F0-8EB73241FE92}" type="pres">
      <dgm:prSet presAssocID="{6D438C2E-F463-4B1E-939C-FEF22BE5C09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ffice Worker"/>
        </a:ext>
      </dgm:extLst>
    </dgm:pt>
    <dgm:pt modelId="{0B36D94F-74D5-48A3-AE06-A45712E2242C}" type="pres">
      <dgm:prSet presAssocID="{6D438C2E-F463-4B1E-939C-FEF22BE5C09F}" presName="spaceRect" presStyleCnt="0"/>
      <dgm:spPr/>
    </dgm:pt>
    <dgm:pt modelId="{360E0C78-ACF8-481B-BD22-D98DF5DE31B3}" type="pres">
      <dgm:prSet presAssocID="{6D438C2E-F463-4B1E-939C-FEF22BE5C09F}" presName="textRect" presStyleLbl="revTx" presStyleIdx="3" presStyleCnt="6">
        <dgm:presLayoutVars>
          <dgm:chMax val="1"/>
          <dgm:chPref val="1"/>
        </dgm:presLayoutVars>
      </dgm:prSet>
      <dgm:spPr/>
    </dgm:pt>
    <dgm:pt modelId="{F8AF51E6-2D68-480E-9570-A11E7E8B5E78}" type="pres">
      <dgm:prSet presAssocID="{239B9FF6-446E-4855-8E7C-8C054790FB77}" presName="sibTrans" presStyleLbl="sibTrans2D1" presStyleIdx="0" presStyleCnt="0"/>
      <dgm:spPr/>
    </dgm:pt>
    <dgm:pt modelId="{05EDAEE1-5E38-4452-9664-EB9C9CD25C85}" type="pres">
      <dgm:prSet presAssocID="{7627BFC3-3482-4623-B90C-A64573A84713}" presName="compNode" presStyleCnt="0"/>
      <dgm:spPr/>
    </dgm:pt>
    <dgm:pt modelId="{5F0A25FA-4A47-4B83-9C04-26EE8FCA9058}" type="pres">
      <dgm:prSet presAssocID="{7627BFC3-3482-4623-B90C-A64573A84713}" presName="iconBgRect" presStyleLbl="bgShp" presStyleIdx="4" presStyleCnt="6" custLinFactNeighborX="-77406" custLinFactNeighborY="-59190"/>
      <dgm:spPr/>
    </dgm:pt>
    <dgm:pt modelId="{781B2F45-AC4C-4701-8690-EC1800997EE5}" type="pres">
      <dgm:prSet presAssocID="{7627BFC3-3482-4623-B90C-A64573A84713}" presName="iconRect" presStyleLbl="node1" presStyleIdx="4" presStyleCnt="6" custScaleX="106432" custScaleY="96302" custLinFactX="-24965" custLinFactY="-2053" custLinFactNeighborX="-100000"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andshake"/>
        </a:ext>
      </dgm:extLst>
    </dgm:pt>
    <dgm:pt modelId="{C7E5B64B-EF1B-4738-BA0F-15606F8AB91B}" type="pres">
      <dgm:prSet presAssocID="{7627BFC3-3482-4623-B90C-A64573A84713}" presName="spaceRect" presStyleCnt="0"/>
      <dgm:spPr/>
    </dgm:pt>
    <dgm:pt modelId="{4C550E43-DC80-484D-B8C6-E47DCBA93EE6}" type="pres">
      <dgm:prSet presAssocID="{7627BFC3-3482-4623-B90C-A64573A84713}" presName="textRect" presStyleLbl="revTx" presStyleIdx="4" presStyleCnt="6" custScaleX="108248" custScaleY="162847" custLinFactNeighborX="-4901" custLinFactNeighborY="-45560">
        <dgm:presLayoutVars>
          <dgm:chMax val="1"/>
          <dgm:chPref val="1"/>
        </dgm:presLayoutVars>
      </dgm:prSet>
      <dgm:spPr/>
    </dgm:pt>
    <dgm:pt modelId="{BEAF2D2A-A375-415E-8544-E80518E2EBEF}" type="pres">
      <dgm:prSet presAssocID="{E88048E3-AB9C-4CD6-8254-0A2D46329F03}" presName="sibTrans" presStyleLbl="sibTrans2D1" presStyleIdx="0" presStyleCnt="0"/>
      <dgm:spPr/>
    </dgm:pt>
    <dgm:pt modelId="{24DB3750-3B94-407A-A0CF-540F4A22C54A}" type="pres">
      <dgm:prSet presAssocID="{37761A49-E267-4CD2-92D5-DE4DE6D4D043}" presName="compNode" presStyleCnt="0"/>
      <dgm:spPr/>
    </dgm:pt>
    <dgm:pt modelId="{7DDB6295-E1A5-47CC-9918-555844F811B2}" type="pres">
      <dgm:prSet presAssocID="{37761A49-E267-4CD2-92D5-DE4DE6D4D043}" presName="iconBgRect" presStyleLbl="bgShp" presStyleIdx="5" presStyleCnt="6" custLinFactNeighborX="-1238" custLinFactNeighborY="-31156"/>
      <dgm:spPr/>
    </dgm:pt>
    <dgm:pt modelId="{7C63892B-6AFD-43CD-BF8B-21BB8EB50A4E}" type="pres">
      <dgm:prSet presAssocID="{37761A49-E267-4CD2-92D5-DE4DE6D4D04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ears"/>
        </a:ext>
      </dgm:extLst>
    </dgm:pt>
    <dgm:pt modelId="{1FD03FBA-2951-40C9-88AD-E61B17132EF3}" type="pres">
      <dgm:prSet presAssocID="{37761A49-E267-4CD2-92D5-DE4DE6D4D043}" presName="spaceRect" presStyleCnt="0"/>
      <dgm:spPr/>
    </dgm:pt>
    <dgm:pt modelId="{DDF9B7DA-2B53-423F-8092-37C63FBAF328}" type="pres">
      <dgm:prSet presAssocID="{37761A49-E267-4CD2-92D5-DE4DE6D4D043}" presName="textRect" presStyleLbl="revTx" presStyleIdx="5" presStyleCnt="6" custScaleX="131470" custLinFactNeighborX="9017" custLinFactNeighborY="-10424">
        <dgm:presLayoutVars>
          <dgm:chMax val="1"/>
          <dgm:chPref val="1"/>
        </dgm:presLayoutVars>
      </dgm:prSet>
      <dgm:spPr/>
    </dgm:pt>
  </dgm:ptLst>
  <dgm:cxnLst>
    <dgm:cxn modelId="{76D65319-254E-4EC7-88B0-1E4DD37FD5DA}" type="presOf" srcId="{239B9FF6-446E-4855-8E7C-8C054790FB77}" destId="{F8AF51E6-2D68-480E-9570-A11E7E8B5E78}" srcOrd="0" destOrd="0" presId="urn:microsoft.com/office/officeart/2018/2/layout/IconCircleList"/>
    <dgm:cxn modelId="{AECA3733-6C6C-4727-9874-9FA778214563}" srcId="{EE736190-A320-4FC2-A67B-ACCBD805CF14}" destId="{6D438C2E-F463-4B1E-939C-FEF22BE5C09F}" srcOrd="3" destOrd="0" parTransId="{8B6EA0EB-84A1-44B1-A1AC-FF636E46B92D}" sibTransId="{239B9FF6-446E-4855-8E7C-8C054790FB77}"/>
    <dgm:cxn modelId="{A57B483C-62CA-47C0-B641-6D7EC7C4EFDC}" srcId="{EE736190-A320-4FC2-A67B-ACCBD805CF14}" destId="{37761A49-E267-4CD2-92D5-DE4DE6D4D043}" srcOrd="5" destOrd="0" parTransId="{68A58FA9-01EF-49DA-A596-71050F426F13}" sibTransId="{6166D119-A188-479A-9FCA-9831859E74AD}"/>
    <dgm:cxn modelId="{3E895F3D-BDE4-4921-8528-5B3D3B70C8A9}" type="presOf" srcId="{37761A49-E267-4CD2-92D5-DE4DE6D4D043}" destId="{DDF9B7DA-2B53-423F-8092-37C63FBAF328}" srcOrd="0" destOrd="0" presId="urn:microsoft.com/office/officeart/2018/2/layout/IconCircleList"/>
    <dgm:cxn modelId="{A234776A-3B62-4AF7-94BD-A9D23BF4778C}" type="presOf" srcId="{6D438C2E-F463-4B1E-939C-FEF22BE5C09F}" destId="{360E0C78-ACF8-481B-BD22-D98DF5DE31B3}" srcOrd="0" destOrd="0" presId="urn:microsoft.com/office/officeart/2018/2/layout/IconCircleList"/>
    <dgm:cxn modelId="{7ADCC96C-4E37-4901-8B01-6F1400EB975F}" type="presOf" srcId="{15FFFE22-DDF4-4611-A8B1-484E1E82A9B6}" destId="{FEF650EB-BC40-4659-AFB7-8E8B64671D52}" srcOrd="0" destOrd="0" presId="urn:microsoft.com/office/officeart/2018/2/layout/IconCircleList"/>
    <dgm:cxn modelId="{F044CD80-4368-42D3-B735-3DC87EE826A8}" type="presOf" srcId="{EB11209D-3AA5-47AD-A62C-9F9A02FD7BB7}" destId="{2EC1221F-884B-462A-A7CD-FCF23C4252F0}" srcOrd="0" destOrd="0" presId="urn:microsoft.com/office/officeart/2018/2/layout/IconCircleList"/>
    <dgm:cxn modelId="{EF9E718B-F621-4A94-B16E-86DEC6872110}" type="presOf" srcId="{BC1A8EB6-A33D-4484-9B99-2B4C31898E6E}" destId="{3FE94785-3663-40E1-92DE-CD0356F20253}" srcOrd="0" destOrd="0" presId="urn:microsoft.com/office/officeart/2018/2/layout/IconCircleList"/>
    <dgm:cxn modelId="{5EFCA48C-0AB7-4701-8DFD-37791A15DEC2}" type="presOf" srcId="{7627BFC3-3482-4623-B90C-A64573A84713}" destId="{4C550E43-DC80-484D-B8C6-E47DCBA93EE6}" srcOrd="0" destOrd="0" presId="urn:microsoft.com/office/officeart/2018/2/layout/IconCircleList"/>
    <dgm:cxn modelId="{5FA85395-EC77-4F14-BD73-DAB61258B175}" type="presOf" srcId="{942D9CFC-AC8D-43A4-8499-8EF267097723}" destId="{6EF1AC7E-1338-4A5E-B077-072ED4EA192A}" srcOrd="0" destOrd="0" presId="urn:microsoft.com/office/officeart/2018/2/layout/IconCircleList"/>
    <dgm:cxn modelId="{A1DEA3A0-D192-42FE-BD76-1F4D55112C55}" type="presOf" srcId="{61D40059-AAA5-4A94-A4DC-A4C13C4C4F56}" destId="{18536AE0-67BB-4F42-A820-408ED254A0B2}" srcOrd="0" destOrd="0" presId="urn:microsoft.com/office/officeart/2018/2/layout/IconCircleList"/>
    <dgm:cxn modelId="{C27623A4-9444-4800-AF9E-5C21D45C5FB1}" srcId="{EE736190-A320-4FC2-A67B-ACCBD805CF14}" destId="{7627BFC3-3482-4623-B90C-A64573A84713}" srcOrd="4" destOrd="0" parTransId="{BB26C1A9-3F40-4486-9B07-23911C8063C8}" sibTransId="{E88048E3-AB9C-4CD6-8254-0A2D46329F03}"/>
    <dgm:cxn modelId="{39065ABB-3C25-4323-84BF-9D1B8BC256EF}" srcId="{EE736190-A320-4FC2-A67B-ACCBD805CF14}" destId="{15FFFE22-DDF4-4611-A8B1-484E1E82A9B6}" srcOrd="0" destOrd="0" parTransId="{38EEAC4A-1CFB-4BB5-BFDF-25ED57901D8A}" sibTransId="{942D9CFC-AC8D-43A4-8499-8EF267097723}"/>
    <dgm:cxn modelId="{FDE61CD4-B38A-4E0D-AA05-BE2551E9C6AA}" srcId="{EE736190-A320-4FC2-A67B-ACCBD805CF14}" destId="{94905B0D-9292-4B9C-A65A-A1BB5604121C}" srcOrd="1" destOrd="0" parTransId="{27E8BCD7-0553-4C0F-9DF1-DD25D464A2E1}" sibTransId="{EB11209D-3AA5-47AD-A62C-9F9A02FD7BB7}"/>
    <dgm:cxn modelId="{5853CAEB-844A-44D1-92BC-BF36C82B91C7}" type="presOf" srcId="{94905B0D-9292-4B9C-A65A-A1BB5604121C}" destId="{FA148D78-BE37-4A84-BA88-E062305627AC}" srcOrd="0" destOrd="0" presId="urn:microsoft.com/office/officeart/2018/2/layout/IconCircleList"/>
    <dgm:cxn modelId="{A4331AF5-0711-4B8E-9C59-357A935A5D9D}" srcId="{EE736190-A320-4FC2-A67B-ACCBD805CF14}" destId="{BC1A8EB6-A33D-4484-9B99-2B4C31898E6E}" srcOrd="2" destOrd="0" parTransId="{FB404957-62D0-4BE4-859A-E1339AA83013}" sibTransId="{61D40059-AAA5-4A94-A4DC-A4C13C4C4F56}"/>
    <dgm:cxn modelId="{3883EFF5-341A-41FB-9FC0-13FF6AB1AFE2}" type="presOf" srcId="{E88048E3-AB9C-4CD6-8254-0A2D46329F03}" destId="{BEAF2D2A-A375-415E-8544-E80518E2EBEF}" srcOrd="0" destOrd="0" presId="urn:microsoft.com/office/officeart/2018/2/layout/IconCircleList"/>
    <dgm:cxn modelId="{236E03F8-6E4E-431A-AFC9-85DBB3F2B911}" type="presOf" srcId="{EE736190-A320-4FC2-A67B-ACCBD805CF14}" destId="{D70D0BF7-D9B9-4847-B81A-34FD9AD33FA3}" srcOrd="0" destOrd="0" presId="urn:microsoft.com/office/officeart/2018/2/layout/IconCircleList"/>
    <dgm:cxn modelId="{BD771075-0FFD-4228-813C-8551831DD841}" type="presParOf" srcId="{D70D0BF7-D9B9-4847-B81A-34FD9AD33FA3}" destId="{8EBB2E49-B771-4DE9-B169-023268785468}" srcOrd="0" destOrd="0" presId="urn:microsoft.com/office/officeart/2018/2/layout/IconCircleList"/>
    <dgm:cxn modelId="{0EE3EF98-CB96-46DE-AF0B-E845917C3D49}" type="presParOf" srcId="{8EBB2E49-B771-4DE9-B169-023268785468}" destId="{0D5D50F6-3AC1-4431-8271-5184308FC5D3}" srcOrd="0" destOrd="0" presId="urn:microsoft.com/office/officeart/2018/2/layout/IconCircleList"/>
    <dgm:cxn modelId="{29BDA493-4E04-46D2-A518-2F00792EB610}" type="presParOf" srcId="{0D5D50F6-3AC1-4431-8271-5184308FC5D3}" destId="{3D7B8A84-88C4-4BFC-8C53-7008F498EF3E}" srcOrd="0" destOrd="0" presId="urn:microsoft.com/office/officeart/2018/2/layout/IconCircleList"/>
    <dgm:cxn modelId="{EEEAA2AC-44C9-4146-86AF-5898829F6954}" type="presParOf" srcId="{0D5D50F6-3AC1-4431-8271-5184308FC5D3}" destId="{8E4C6485-63D2-4C8C-B828-0C3A02A2581E}" srcOrd="1" destOrd="0" presId="urn:microsoft.com/office/officeart/2018/2/layout/IconCircleList"/>
    <dgm:cxn modelId="{EFE9BFF8-7689-45C7-B59E-C2BD29F5A41A}" type="presParOf" srcId="{0D5D50F6-3AC1-4431-8271-5184308FC5D3}" destId="{3E1DBCC3-A0C2-497F-B288-65C1F14453A3}" srcOrd="2" destOrd="0" presId="urn:microsoft.com/office/officeart/2018/2/layout/IconCircleList"/>
    <dgm:cxn modelId="{C8808CBD-D1ED-4526-AF86-70EF2C1C3FEB}" type="presParOf" srcId="{0D5D50F6-3AC1-4431-8271-5184308FC5D3}" destId="{FEF650EB-BC40-4659-AFB7-8E8B64671D52}" srcOrd="3" destOrd="0" presId="urn:microsoft.com/office/officeart/2018/2/layout/IconCircleList"/>
    <dgm:cxn modelId="{508C3156-D6D1-49A1-9C72-2CA68034CF7B}" type="presParOf" srcId="{8EBB2E49-B771-4DE9-B169-023268785468}" destId="{6EF1AC7E-1338-4A5E-B077-072ED4EA192A}" srcOrd="1" destOrd="0" presId="urn:microsoft.com/office/officeart/2018/2/layout/IconCircleList"/>
    <dgm:cxn modelId="{5FB2119B-7823-405F-8413-B133A8D07D16}" type="presParOf" srcId="{8EBB2E49-B771-4DE9-B169-023268785468}" destId="{AA259641-0504-47D4-B671-B2B2110D4B6D}" srcOrd="2" destOrd="0" presId="urn:microsoft.com/office/officeart/2018/2/layout/IconCircleList"/>
    <dgm:cxn modelId="{123DF25F-0E88-40DD-B222-1777443BD866}" type="presParOf" srcId="{AA259641-0504-47D4-B671-B2B2110D4B6D}" destId="{F1EB090E-D107-417A-9C66-C94C76107F48}" srcOrd="0" destOrd="0" presId="urn:microsoft.com/office/officeart/2018/2/layout/IconCircleList"/>
    <dgm:cxn modelId="{8A67C782-4DF4-489C-B812-48A40790A6FF}" type="presParOf" srcId="{AA259641-0504-47D4-B671-B2B2110D4B6D}" destId="{05EACCDF-0D20-4943-A73C-0D9F5A54C38A}" srcOrd="1" destOrd="0" presId="urn:microsoft.com/office/officeart/2018/2/layout/IconCircleList"/>
    <dgm:cxn modelId="{EA3574EE-63C6-4A29-AF88-6CB8483FCA97}" type="presParOf" srcId="{AA259641-0504-47D4-B671-B2B2110D4B6D}" destId="{013C40A0-E92D-4CB6-A48C-8E5D55501B84}" srcOrd="2" destOrd="0" presId="urn:microsoft.com/office/officeart/2018/2/layout/IconCircleList"/>
    <dgm:cxn modelId="{D7AB920D-39F8-4605-AFB0-CE2898708C22}" type="presParOf" srcId="{AA259641-0504-47D4-B671-B2B2110D4B6D}" destId="{FA148D78-BE37-4A84-BA88-E062305627AC}" srcOrd="3" destOrd="0" presId="urn:microsoft.com/office/officeart/2018/2/layout/IconCircleList"/>
    <dgm:cxn modelId="{E523AED8-F953-4155-80FC-7D5A7CA8A247}" type="presParOf" srcId="{8EBB2E49-B771-4DE9-B169-023268785468}" destId="{2EC1221F-884B-462A-A7CD-FCF23C4252F0}" srcOrd="3" destOrd="0" presId="urn:microsoft.com/office/officeart/2018/2/layout/IconCircleList"/>
    <dgm:cxn modelId="{85F182F6-6B8A-466D-A9DD-9A1B1AEF97C4}" type="presParOf" srcId="{8EBB2E49-B771-4DE9-B169-023268785468}" destId="{FE369037-82BC-405D-89CF-0D2A7991A6FD}" srcOrd="4" destOrd="0" presId="urn:microsoft.com/office/officeart/2018/2/layout/IconCircleList"/>
    <dgm:cxn modelId="{BB8273DA-211F-4123-9203-FA65D70D062F}" type="presParOf" srcId="{FE369037-82BC-405D-89CF-0D2A7991A6FD}" destId="{43AB2AB5-2372-41F1-BA45-7B342B48DEE4}" srcOrd="0" destOrd="0" presId="urn:microsoft.com/office/officeart/2018/2/layout/IconCircleList"/>
    <dgm:cxn modelId="{EC5E36E2-48C8-4620-8FD5-15D1D3033B75}" type="presParOf" srcId="{FE369037-82BC-405D-89CF-0D2A7991A6FD}" destId="{0C38674C-27B7-46AF-9852-010BEF035628}" srcOrd="1" destOrd="0" presId="urn:microsoft.com/office/officeart/2018/2/layout/IconCircleList"/>
    <dgm:cxn modelId="{ABD3901C-BE01-4D01-B651-0DC7FB15EBB3}" type="presParOf" srcId="{FE369037-82BC-405D-89CF-0D2A7991A6FD}" destId="{2A714E86-9662-4B22-AEBA-EF4FD265168A}" srcOrd="2" destOrd="0" presId="urn:microsoft.com/office/officeart/2018/2/layout/IconCircleList"/>
    <dgm:cxn modelId="{F43F965E-575A-4228-89D9-7ECA446F4B7F}" type="presParOf" srcId="{FE369037-82BC-405D-89CF-0D2A7991A6FD}" destId="{3FE94785-3663-40E1-92DE-CD0356F20253}" srcOrd="3" destOrd="0" presId="urn:microsoft.com/office/officeart/2018/2/layout/IconCircleList"/>
    <dgm:cxn modelId="{05BD813A-5267-4FF9-AFBE-45A76B35229F}" type="presParOf" srcId="{8EBB2E49-B771-4DE9-B169-023268785468}" destId="{18536AE0-67BB-4F42-A820-408ED254A0B2}" srcOrd="5" destOrd="0" presId="urn:microsoft.com/office/officeart/2018/2/layout/IconCircleList"/>
    <dgm:cxn modelId="{2ECF4CBA-476B-4265-99B1-A1E409D67187}" type="presParOf" srcId="{8EBB2E49-B771-4DE9-B169-023268785468}" destId="{8DB98722-9C32-41AA-A2E7-A57BE2C2E25E}" srcOrd="6" destOrd="0" presId="urn:microsoft.com/office/officeart/2018/2/layout/IconCircleList"/>
    <dgm:cxn modelId="{07D1B826-D839-47B6-B365-100033024979}" type="presParOf" srcId="{8DB98722-9C32-41AA-A2E7-A57BE2C2E25E}" destId="{8EE89D9C-4367-44FE-B925-D3979DB87C3B}" srcOrd="0" destOrd="0" presId="urn:microsoft.com/office/officeart/2018/2/layout/IconCircleList"/>
    <dgm:cxn modelId="{B3175FA7-39DF-47A4-BB28-6662C40C14EE}" type="presParOf" srcId="{8DB98722-9C32-41AA-A2E7-A57BE2C2E25E}" destId="{23C4F8A6-3325-46C7-A6F0-8EB73241FE92}" srcOrd="1" destOrd="0" presId="urn:microsoft.com/office/officeart/2018/2/layout/IconCircleList"/>
    <dgm:cxn modelId="{B3702CBB-2304-4BF9-8450-2D356D13575B}" type="presParOf" srcId="{8DB98722-9C32-41AA-A2E7-A57BE2C2E25E}" destId="{0B36D94F-74D5-48A3-AE06-A45712E2242C}" srcOrd="2" destOrd="0" presId="urn:microsoft.com/office/officeart/2018/2/layout/IconCircleList"/>
    <dgm:cxn modelId="{DC2CF2B1-59E9-426C-888B-2BC0B7105CA1}" type="presParOf" srcId="{8DB98722-9C32-41AA-A2E7-A57BE2C2E25E}" destId="{360E0C78-ACF8-481B-BD22-D98DF5DE31B3}" srcOrd="3" destOrd="0" presId="urn:microsoft.com/office/officeart/2018/2/layout/IconCircleList"/>
    <dgm:cxn modelId="{34DD0FC5-0CC3-4D2E-AC8E-CEB6E954BB7F}" type="presParOf" srcId="{8EBB2E49-B771-4DE9-B169-023268785468}" destId="{F8AF51E6-2D68-480E-9570-A11E7E8B5E78}" srcOrd="7" destOrd="0" presId="urn:microsoft.com/office/officeart/2018/2/layout/IconCircleList"/>
    <dgm:cxn modelId="{916D24B5-DC83-4F77-9272-6A8D5BE06C74}" type="presParOf" srcId="{8EBB2E49-B771-4DE9-B169-023268785468}" destId="{05EDAEE1-5E38-4452-9664-EB9C9CD25C85}" srcOrd="8" destOrd="0" presId="urn:microsoft.com/office/officeart/2018/2/layout/IconCircleList"/>
    <dgm:cxn modelId="{EE7E78AD-72F0-4B94-AABE-BA2958D5B8CE}" type="presParOf" srcId="{05EDAEE1-5E38-4452-9664-EB9C9CD25C85}" destId="{5F0A25FA-4A47-4B83-9C04-26EE8FCA9058}" srcOrd="0" destOrd="0" presId="urn:microsoft.com/office/officeart/2018/2/layout/IconCircleList"/>
    <dgm:cxn modelId="{60AFD53E-E5B8-4B6B-A395-B85577D84C3A}" type="presParOf" srcId="{05EDAEE1-5E38-4452-9664-EB9C9CD25C85}" destId="{781B2F45-AC4C-4701-8690-EC1800997EE5}" srcOrd="1" destOrd="0" presId="urn:microsoft.com/office/officeart/2018/2/layout/IconCircleList"/>
    <dgm:cxn modelId="{95446EA8-08AC-42E5-B622-2BF20DBACCDE}" type="presParOf" srcId="{05EDAEE1-5E38-4452-9664-EB9C9CD25C85}" destId="{C7E5B64B-EF1B-4738-BA0F-15606F8AB91B}" srcOrd="2" destOrd="0" presId="urn:microsoft.com/office/officeart/2018/2/layout/IconCircleList"/>
    <dgm:cxn modelId="{39CD29A5-8628-4E08-9535-E7EE020934FF}" type="presParOf" srcId="{05EDAEE1-5E38-4452-9664-EB9C9CD25C85}" destId="{4C550E43-DC80-484D-B8C6-E47DCBA93EE6}" srcOrd="3" destOrd="0" presId="urn:microsoft.com/office/officeart/2018/2/layout/IconCircleList"/>
    <dgm:cxn modelId="{D0B93CD1-F6A0-4857-A2FD-F6E08EA043B6}" type="presParOf" srcId="{8EBB2E49-B771-4DE9-B169-023268785468}" destId="{BEAF2D2A-A375-415E-8544-E80518E2EBEF}" srcOrd="9" destOrd="0" presId="urn:microsoft.com/office/officeart/2018/2/layout/IconCircleList"/>
    <dgm:cxn modelId="{D7814419-B78B-4F62-9878-4C7A0AB3A314}" type="presParOf" srcId="{8EBB2E49-B771-4DE9-B169-023268785468}" destId="{24DB3750-3B94-407A-A0CF-540F4A22C54A}" srcOrd="10" destOrd="0" presId="urn:microsoft.com/office/officeart/2018/2/layout/IconCircleList"/>
    <dgm:cxn modelId="{4BDB7D7A-C2CA-41C6-8DF1-93E792C5CFDE}" type="presParOf" srcId="{24DB3750-3B94-407A-A0CF-540F4A22C54A}" destId="{7DDB6295-E1A5-47CC-9918-555844F811B2}" srcOrd="0" destOrd="0" presId="urn:microsoft.com/office/officeart/2018/2/layout/IconCircleList"/>
    <dgm:cxn modelId="{A926C84E-5C2E-4870-82EC-5AA87D0E7DD7}" type="presParOf" srcId="{24DB3750-3B94-407A-A0CF-540F4A22C54A}" destId="{7C63892B-6AFD-43CD-BF8B-21BB8EB50A4E}" srcOrd="1" destOrd="0" presId="urn:microsoft.com/office/officeart/2018/2/layout/IconCircleList"/>
    <dgm:cxn modelId="{DBBC70F1-CD5B-4101-A5F5-E1BEC1385ACB}" type="presParOf" srcId="{24DB3750-3B94-407A-A0CF-540F4A22C54A}" destId="{1FD03FBA-2951-40C9-88AD-E61B17132EF3}" srcOrd="2" destOrd="0" presId="urn:microsoft.com/office/officeart/2018/2/layout/IconCircleList"/>
    <dgm:cxn modelId="{D7BAE116-FF00-4333-A24C-D6651913A379}" type="presParOf" srcId="{24DB3750-3B94-407A-A0CF-540F4A22C54A}" destId="{DDF9B7DA-2B53-423F-8092-37C63FBAF328}"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0A2544-B87C-46B5-8769-7232396FA19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84198C6-9957-4229-847F-A02BCE5DA242}">
      <dgm:prSet/>
      <dgm:spPr/>
      <dgm:t>
        <a:bodyPr/>
        <a:lstStyle/>
        <a:p>
          <a:pPr>
            <a:lnSpc>
              <a:spcPct val="100000"/>
            </a:lnSpc>
          </a:pPr>
          <a:r>
            <a:rPr lang="en-US" dirty="0">
              <a:solidFill>
                <a:schemeClr val="accent1">
                  <a:lumMod val="50000"/>
                </a:schemeClr>
              </a:solidFill>
            </a:rPr>
            <a:t>Money you </a:t>
          </a:r>
          <a:r>
            <a:rPr lang="en-US" b="1" dirty="0">
              <a:solidFill>
                <a:schemeClr val="accent1">
                  <a:lumMod val="50000"/>
                </a:schemeClr>
              </a:solidFill>
            </a:rPr>
            <a:t>don't need to pay back</a:t>
          </a:r>
          <a:r>
            <a:rPr lang="en-US" dirty="0">
              <a:solidFill>
                <a:schemeClr val="accent1">
                  <a:lumMod val="50000"/>
                </a:schemeClr>
              </a:solidFill>
            </a:rPr>
            <a:t>.</a:t>
          </a:r>
        </a:p>
      </dgm:t>
    </dgm:pt>
    <dgm:pt modelId="{B34E3727-779C-4EED-A359-D512C2499653}" type="parTrans" cxnId="{A4484864-264D-4022-8188-33D548BBD3AA}">
      <dgm:prSet/>
      <dgm:spPr/>
      <dgm:t>
        <a:bodyPr/>
        <a:lstStyle/>
        <a:p>
          <a:endParaRPr lang="en-US">
            <a:solidFill>
              <a:schemeClr val="accent1">
                <a:lumMod val="50000"/>
              </a:schemeClr>
            </a:solidFill>
          </a:endParaRPr>
        </a:p>
      </dgm:t>
    </dgm:pt>
    <dgm:pt modelId="{0C12471A-E5F6-4E08-923A-37A0BF436538}" type="sibTrans" cxnId="{A4484864-264D-4022-8188-33D548BBD3AA}">
      <dgm:prSet/>
      <dgm:spPr/>
      <dgm:t>
        <a:bodyPr/>
        <a:lstStyle/>
        <a:p>
          <a:pPr>
            <a:lnSpc>
              <a:spcPct val="100000"/>
            </a:lnSpc>
          </a:pPr>
          <a:endParaRPr lang="en-US">
            <a:solidFill>
              <a:schemeClr val="accent1">
                <a:lumMod val="50000"/>
              </a:schemeClr>
            </a:solidFill>
          </a:endParaRPr>
        </a:p>
      </dgm:t>
    </dgm:pt>
    <dgm:pt modelId="{789C99F2-57DC-4AAB-B217-6B2C572B7E99}">
      <dgm:prSet/>
      <dgm:spPr/>
      <dgm:t>
        <a:bodyPr/>
        <a:lstStyle/>
        <a:p>
          <a:pPr>
            <a:lnSpc>
              <a:spcPct val="100000"/>
            </a:lnSpc>
          </a:pPr>
          <a:r>
            <a:rPr lang="en-US" b="1" dirty="0">
              <a:solidFill>
                <a:schemeClr val="accent1">
                  <a:lumMod val="50000"/>
                </a:schemeClr>
              </a:solidFill>
            </a:rPr>
            <a:t>Supports</a:t>
          </a:r>
          <a:r>
            <a:rPr lang="en-US" dirty="0">
              <a:solidFill>
                <a:schemeClr val="accent1">
                  <a:lumMod val="50000"/>
                </a:schemeClr>
              </a:solidFill>
            </a:rPr>
            <a:t> industries or social projects.</a:t>
          </a:r>
        </a:p>
      </dgm:t>
    </dgm:pt>
    <dgm:pt modelId="{369A9AA1-045A-4509-A2A1-4AE6D3920CC2}" type="parTrans" cxnId="{7CA73884-4DFC-4B6E-A384-4A12ED65FD64}">
      <dgm:prSet/>
      <dgm:spPr/>
      <dgm:t>
        <a:bodyPr/>
        <a:lstStyle/>
        <a:p>
          <a:endParaRPr lang="en-US">
            <a:solidFill>
              <a:schemeClr val="accent1">
                <a:lumMod val="50000"/>
              </a:schemeClr>
            </a:solidFill>
          </a:endParaRPr>
        </a:p>
      </dgm:t>
    </dgm:pt>
    <dgm:pt modelId="{82EF3CAC-2BF4-40B1-B3C5-52C9D8AAFF15}" type="sibTrans" cxnId="{7CA73884-4DFC-4B6E-A384-4A12ED65FD64}">
      <dgm:prSet/>
      <dgm:spPr/>
      <dgm:t>
        <a:bodyPr/>
        <a:lstStyle/>
        <a:p>
          <a:pPr>
            <a:lnSpc>
              <a:spcPct val="100000"/>
            </a:lnSpc>
          </a:pPr>
          <a:endParaRPr lang="en-US">
            <a:solidFill>
              <a:schemeClr val="accent1">
                <a:lumMod val="50000"/>
              </a:schemeClr>
            </a:solidFill>
          </a:endParaRPr>
        </a:p>
      </dgm:t>
    </dgm:pt>
    <dgm:pt modelId="{2B0D2297-0CAF-4D00-814C-8FA5E00977DF}">
      <dgm:prSet custT="1"/>
      <dgm:spPr/>
      <dgm:t>
        <a:bodyPr/>
        <a:lstStyle/>
        <a:p>
          <a:pPr>
            <a:lnSpc>
              <a:spcPct val="100000"/>
            </a:lnSpc>
          </a:pPr>
          <a:r>
            <a:rPr lang="en-US" sz="2300" dirty="0">
              <a:solidFill>
                <a:schemeClr val="accent1">
                  <a:lumMod val="50000"/>
                </a:schemeClr>
              </a:solidFill>
            </a:rPr>
            <a:t>Typical grants for micro, </a:t>
          </a:r>
          <a:r>
            <a:rPr lang="en-US" sz="2300" b="1" dirty="0">
              <a:solidFill>
                <a:schemeClr val="accent1">
                  <a:lumMod val="50000"/>
                </a:schemeClr>
              </a:solidFill>
            </a:rPr>
            <a:t>small</a:t>
          </a:r>
          <a:r>
            <a:rPr lang="en-US" sz="2300" dirty="0">
              <a:solidFill>
                <a:schemeClr val="accent1">
                  <a:lumMod val="50000"/>
                </a:schemeClr>
              </a:solidFill>
            </a:rPr>
            <a:t> businesses, and startups: </a:t>
          </a:r>
          <a:r>
            <a:rPr lang="en-US" sz="2800" b="1" dirty="0">
              <a:solidFill>
                <a:schemeClr val="tx2"/>
              </a:solidFill>
            </a:rPr>
            <a:t>up to $20K</a:t>
          </a:r>
          <a:r>
            <a:rPr lang="en-US" sz="2300" dirty="0">
              <a:solidFill>
                <a:schemeClr val="accent1">
                  <a:lumMod val="50000"/>
                </a:schemeClr>
              </a:solidFill>
            </a:rPr>
            <a:t>.</a:t>
          </a:r>
        </a:p>
      </dgm:t>
    </dgm:pt>
    <dgm:pt modelId="{33A3CAC6-894D-46F8-86BC-F23491A38883}" type="parTrans" cxnId="{2F5D6EEE-CCA7-4E35-8FED-62D60B0B80D1}">
      <dgm:prSet/>
      <dgm:spPr/>
      <dgm:t>
        <a:bodyPr/>
        <a:lstStyle/>
        <a:p>
          <a:endParaRPr lang="en-US">
            <a:solidFill>
              <a:schemeClr val="accent1">
                <a:lumMod val="50000"/>
              </a:schemeClr>
            </a:solidFill>
          </a:endParaRPr>
        </a:p>
      </dgm:t>
    </dgm:pt>
    <dgm:pt modelId="{F1243DF1-C82C-401D-A930-FF31E75DC347}" type="sibTrans" cxnId="{2F5D6EEE-CCA7-4E35-8FED-62D60B0B80D1}">
      <dgm:prSet/>
      <dgm:spPr/>
      <dgm:t>
        <a:bodyPr/>
        <a:lstStyle/>
        <a:p>
          <a:pPr>
            <a:lnSpc>
              <a:spcPct val="100000"/>
            </a:lnSpc>
          </a:pPr>
          <a:endParaRPr lang="en-US">
            <a:solidFill>
              <a:schemeClr val="accent1">
                <a:lumMod val="50000"/>
              </a:schemeClr>
            </a:solidFill>
          </a:endParaRPr>
        </a:p>
      </dgm:t>
    </dgm:pt>
    <dgm:pt modelId="{3BA1712D-1DFB-4AE2-ACB1-AE99CA3C8A5C}">
      <dgm:prSet/>
      <dgm:spPr/>
      <dgm:t>
        <a:bodyPr/>
        <a:lstStyle/>
        <a:p>
          <a:pPr>
            <a:lnSpc>
              <a:spcPct val="100000"/>
            </a:lnSpc>
          </a:pPr>
          <a:r>
            <a:rPr lang="en-US" dirty="0">
              <a:solidFill>
                <a:schemeClr val="accent1">
                  <a:lumMod val="50000"/>
                </a:schemeClr>
              </a:solidFill>
            </a:rPr>
            <a:t>Government grants are higher but often </a:t>
          </a:r>
          <a:r>
            <a:rPr lang="en-US" b="1" dirty="0">
              <a:solidFill>
                <a:schemeClr val="accent1">
                  <a:lumMod val="50000"/>
                </a:schemeClr>
              </a:solidFill>
            </a:rPr>
            <a:t>less accessible to startups</a:t>
          </a:r>
          <a:r>
            <a:rPr lang="en-US" dirty="0">
              <a:solidFill>
                <a:schemeClr val="accent1">
                  <a:lumMod val="50000"/>
                </a:schemeClr>
              </a:solidFill>
            </a:rPr>
            <a:t>.</a:t>
          </a:r>
        </a:p>
      </dgm:t>
    </dgm:pt>
    <dgm:pt modelId="{FFD1CA80-E4C8-4CFB-BDF9-1831B266C9D0}" type="parTrans" cxnId="{CAFD90D9-4412-4530-8758-5817BE1D288C}">
      <dgm:prSet/>
      <dgm:spPr/>
      <dgm:t>
        <a:bodyPr/>
        <a:lstStyle/>
        <a:p>
          <a:endParaRPr lang="en-US">
            <a:solidFill>
              <a:schemeClr val="accent1">
                <a:lumMod val="50000"/>
              </a:schemeClr>
            </a:solidFill>
          </a:endParaRPr>
        </a:p>
      </dgm:t>
    </dgm:pt>
    <dgm:pt modelId="{5F65D26E-5CDA-4BA0-8CF0-06FFB33FE327}" type="sibTrans" cxnId="{CAFD90D9-4412-4530-8758-5817BE1D288C}">
      <dgm:prSet/>
      <dgm:spPr/>
      <dgm:t>
        <a:bodyPr/>
        <a:lstStyle/>
        <a:p>
          <a:endParaRPr lang="en-US">
            <a:solidFill>
              <a:schemeClr val="accent1">
                <a:lumMod val="50000"/>
              </a:schemeClr>
            </a:solidFill>
          </a:endParaRPr>
        </a:p>
      </dgm:t>
    </dgm:pt>
    <dgm:pt modelId="{6C9F4A0E-E977-49B3-B8E6-A61F2FE223EF}" type="pres">
      <dgm:prSet presAssocID="{500A2544-B87C-46B5-8769-7232396FA192}" presName="root" presStyleCnt="0">
        <dgm:presLayoutVars>
          <dgm:dir/>
          <dgm:resizeHandles val="exact"/>
        </dgm:presLayoutVars>
      </dgm:prSet>
      <dgm:spPr/>
    </dgm:pt>
    <dgm:pt modelId="{773C07EA-EB52-4D9F-BDCE-32135063DAC4}" type="pres">
      <dgm:prSet presAssocID="{500A2544-B87C-46B5-8769-7232396FA192}" presName="container" presStyleCnt="0">
        <dgm:presLayoutVars>
          <dgm:dir/>
          <dgm:resizeHandles val="exact"/>
        </dgm:presLayoutVars>
      </dgm:prSet>
      <dgm:spPr/>
    </dgm:pt>
    <dgm:pt modelId="{A0260829-5AB6-4045-8068-2C1AF1ECD9AE}" type="pres">
      <dgm:prSet presAssocID="{D84198C6-9957-4229-847F-A02BCE5DA242}" presName="compNode" presStyleCnt="0"/>
      <dgm:spPr/>
    </dgm:pt>
    <dgm:pt modelId="{A3248AF1-0C5B-413A-A810-8FD30024B996}" type="pres">
      <dgm:prSet presAssocID="{D84198C6-9957-4229-847F-A02BCE5DA242}" presName="iconBgRect" presStyleLbl="bgShp" presStyleIdx="0" presStyleCnt="4"/>
      <dgm:spPr>
        <a:solidFill>
          <a:schemeClr val="bg2">
            <a:lumMod val="40000"/>
            <a:lumOff val="60000"/>
          </a:schemeClr>
        </a:solidFill>
        <a:effectLst>
          <a:outerShdw blurRad="63500" sx="102000" sy="102000" algn="ctr" rotWithShape="0">
            <a:prstClr val="black">
              <a:alpha val="40000"/>
            </a:prstClr>
          </a:outerShdw>
        </a:effectLst>
      </dgm:spPr>
    </dgm:pt>
    <dgm:pt modelId="{ECEF2199-A313-44EC-B443-EFBA44A79918}" type="pres">
      <dgm:prSet presAssocID="{D84198C6-9957-4229-847F-A02BCE5DA2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6B1FD0C-BBD6-432A-A8E3-B920E4A1E753}" type="pres">
      <dgm:prSet presAssocID="{D84198C6-9957-4229-847F-A02BCE5DA242}" presName="spaceRect" presStyleCnt="0"/>
      <dgm:spPr/>
    </dgm:pt>
    <dgm:pt modelId="{36874D58-1F76-4989-A960-875BE75AFAFB}" type="pres">
      <dgm:prSet presAssocID="{D84198C6-9957-4229-847F-A02BCE5DA242}" presName="textRect" presStyleLbl="revTx" presStyleIdx="0" presStyleCnt="4">
        <dgm:presLayoutVars>
          <dgm:chMax val="1"/>
          <dgm:chPref val="1"/>
        </dgm:presLayoutVars>
      </dgm:prSet>
      <dgm:spPr/>
    </dgm:pt>
    <dgm:pt modelId="{29AB2654-EC76-4A75-B2CA-AC88EF01D949}" type="pres">
      <dgm:prSet presAssocID="{0C12471A-E5F6-4E08-923A-37A0BF436538}" presName="sibTrans" presStyleLbl="sibTrans2D1" presStyleIdx="0" presStyleCnt="0"/>
      <dgm:spPr/>
    </dgm:pt>
    <dgm:pt modelId="{FA868932-4357-4A76-8A51-485D8750F6D3}" type="pres">
      <dgm:prSet presAssocID="{789C99F2-57DC-4AAB-B217-6B2C572B7E99}" presName="compNode" presStyleCnt="0"/>
      <dgm:spPr/>
    </dgm:pt>
    <dgm:pt modelId="{B993899F-9CCB-46F7-ACB6-9B66B256F656}" type="pres">
      <dgm:prSet presAssocID="{789C99F2-57DC-4AAB-B217-6B2C572B7E99}" presName="iconBgRect" presStyleLbl="bgShp" presStyleIdx="1" presStyleCnt="4"/>
      <dgm:spPr>
        <a:solidFill>
          <a:schemeClr val="bg2">
            <a:lumMod val="40000"/>
            <a:lumOff val="60000"/>
          </a:schemeClr>
        </a:solidFill>
        <a:effectLst>
          <a:outerShdw blurRad="63500" sx="102000" sy="102000" algn="ctr" rotWithShape="0">
            <a:prstClr val="black">
              <a:alpha val="40000"/>
            </a:prstClr>
          </a:outerShdw>
        </a:effectLst>
      </dgm:spPr>
    </dgm:pt>
    <dgm:pt modelId="{FB7703A3-11DA-4393-B33C-C174F0EDC8CF}" type="pres">
      <dgm:prSet presAssocID="{789C99F2-57DC-4AAB-B217-6B2C572B7E9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3463C20C-7266-4E73-8ECF-5A05BAC733E8}" type="pres">
      <dgm:prSet presAssocID="{789C99F2-57DC-4AAB-B217-6B2C572B7E99}" presName="spaceRect" presStyleCnt="0"/>
      <dgm:spPr/>
    </dgm:pt>
    <dgm:pt modelId="{9E3270E3-4726-4713-9869-F5566BD07FAF}" type="pres">
      <dgm:prSet presAssocID="{789C99F2-57DC-4AAB-B217-6B2C572B7E99}" presName="textRect" presStyleLbl="revTx" presStyleIdx="1" presStyleCnt="4">
        <dgm:presLayoutVars>
          <dgm:chMax val="1"/>
          <dgm:chPref val="1"/>
        </dgm:presLayoutVars>
      </dgm:prSet>
      <dgm:spPr/>
    </dgm:pt>
    <dgm:pt modelId="{54D32F5A-1D1C-45B1-ADE2-4D99531D8699}" type="pres">
      <dgm:prSet presAssocID="{82EF3CAC-2BF4-40B1-B3C5-52C9D8AAFF15}" presName="sibTrans" presStyleLbl="sibTrans2D1" presStyleIdx="0" presStyleCnt="0"/>
      <dgm:spPr/>
    </dgm:pt>
    <dgm:pt modelId="{314DF65B-DCD5-4F8A-A98A-005A830FA906}" type="pres">
      <dgm:prSet presAssocID="{2B0D2297-0CAF-4D00-814C-8FA5E00977DF}" presName="compNode" presStyleCnt="0"/>
      <dgm:spPr/>
    </dgm:pt>
    <dgm:pt modelId="{2189E5D5-6D81-46B4-9C12-DC92F203690B}" type="pres">
      <dgm:prSet presAssocID="{2B0D2297-0CAF-4D00-814C-8FA5E00977DF}" presName="iconBgRect" presStyleLbl="bgShp" presStyleIdx="2" presStyleCnt="4"/>
      <dgm:spPr>
        <a:solidFill>
          <a:schemeClr val="bg2">
            <a:lumMod val="40000"/>
            <a:lumOff val="60000"/>
          </a:schemeClr>
        </a:solidFill>
        <a:effectLst>
          <a:outerShdw blurRad="63500" sx="102000" sy="102000" algn="ctr" rotWithShape="0">
            <a:prstClr val="black">
              <a:alpha val="40000"/>
            </a:prstClr>
          </a:outerShdw>
        </a:effectLst>
      </dgm:spPr>
    </dgm:pt>
    <dgm:pt modelId="{51902364-FC29-4150-BA23-B43BF38CF784}" type="pres">
      <dgm:prSet presAssocID="{2B0D2297-0CAF-4D00-814C-8FA5E00977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1B00F76A-079A-4DD2-9787-36C1C8841F89}" type="pres">
      <dgm:prSet presAssocID="{2B0D2297-0CAF-4D00-814C-8FA5E00977DF}" presName="spaceRect" presStyleCnt="0"/>
      <dgm:spPr/>
    </dgm:pt>
    <dgm:pt modelId="{DC8C756B-5FCB-45D0-B78C-93BFC9995DFE}" type="pres">
      <dgm:prSet presAssocID="{2B0D2297-0CAF-4D00-814C-8FA5E00977DF}" presName="textRect" presStyleLbl="revTx" presStyleIdx="2" presStyleCnt="4" custScaleX="111106">
        <dgm:presLayoutVars>
          <dgm:chMax val="1"/>
          <dgm:chPref val="1"/>
        </dgm:presLayoutVars>
      </dgm:prSet>
      <dgm:spPr/>
    </dgm:pt>
    <dgm:pt modelId="{22F427C0-20DE-4079-BCA4-864B6EF3CD03}" type="pres">
      <dgm:prSet presAssocID="{F1243DF1-C82C-401D-A930-FF31E75DC347}" presName="sibTrans" presStyleLbl="sibTrans2D1" presStyleIdx="0" presStyleCnt="0"/>
      <dgm:spPr/>
    </dgm:pt>
    <dgm:pt modelId="{0D5ABAA6-C55D-4656-9CEE-496EFDD4C100}" type="pres">
      <dgm:prSet presAssocID="{3BA1712D-1DFB-4AE2-ACB1-AE99CA3C8A5C}" presName="compNode" presStyleCnt="0"/>
      <dgm:spPr/>
    </dgm:pt>
    <dgm:pt modelId="{6E3842B1-1968-44CC-AE28-083A8F376E04}" type="pres">
      <dgm:prSet presAssocID="{3BA1712D-1DFB-4AE2-ACB1-AE99CA3C8A5C}" presName="iconBgRect" presStyleLbl="bgShp" presStyleIdx="3" presStyleCnt="4"/>
      <dgm:spPr>
        <a:solidFill>
          <a:schemeClr val="bg2">
            <a:lumMod val="40000"/>
            <a:lumOff val="60000"/>
          </a:schemeClr>
        </a:solidFill>
        <a:effectLst>
          <a:outerShdw blurRad="63500" sx="102000" sy="102000" algn="ctr" rotWithShape="0">
            <a:prstClr val="black">
              <a:alpha val="40000"/>
            </a:prstClr>
          </a:outerShdw>
        </a:effectLst>
      </dgm:spPr>
    </dgm:pt>
    <dgm:pt modelId="{2C78C15C-0B87-464C-A8A0-A36534848778}" type="pres">
      <dgm:prSet presAssocID="{3BA1712D-1DFB-4AE2-ACB1-AE99CA3C8A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33D8BA1C-D209-44CB-B778-A334A48870E5}" type="pres">
      <dgm:prSet presAssocID="{3BA1712D-1DFB-4AE2-ACB1-AE99CA3C8A5C}" presName="spaceRect" presStyleCnt="0"/>
      <dgm:spPr/>
    </dgm:pt>
    <dgm:pt modelId="{C81ACBA1-40EB-4F26-8B0C-1AC5E72C8E8F}" type="pres">
      <dgm:prSet presAssocID="{3BA1712D-1DFB-4AE2-ACB1-AE99CA3C8A5C}" presName="textRect" presStyleLbl="revTx" presStyleIdx="3" presStyleCnt="4">
        <dgm:presLayoutVars>
          <dgm:chMax val="1"/>
          <dgm:chPref val="1"/>
        </dgm:presLayoutVars>
      </dgm:prSet>
      <dgm:spPr/>
    </dgm:pt>
  </dgm:ptLst>
  <dgm:cxnLst>
    <dgm:cxn modelId="{3D017C01-4654-41F7-987C-ACB8E171FF53}" type="presOf" srcId="{2B0D2297-0CAF-4D00-814C-8FA5E00977DF}" destId="{DC8C756B-5FCB-45D0-B78C-93BFC9995DFE}" srcOrd="0" destOrd="0" presId="urn:microsoft.com/office/officeart/2018/2/layout/IconCircleList"/>
    <dgm:cxn modelId="{35AED132-551E-4F40-8EEE-2A533BFBAABB}" type="presOf" srcId="{F1243DF1-C82C-401D-A930-FF31E75DC347}" destId="{22F427C0-20DE-4079-BCA4-864B6EF3CD03}" srcOrd="0" destOrd="0" presId="urn:microsoft.com/office/officeart/2018/2/layout/IconCircleList"/>
    <dgm:cxn modelId="{CDEEDA32-A800-4A66-BDE7-8FABE62BF979}" type="presOf" srcId="{500A2544-B87C-46B5-8769-7232396FA192}" destId="{6C9F4A0E-E977-49B3-B8E6-A61F2FE223EF}" srcOrd="0" destOrd="0" presId="urn:microsoft.com/office/officeart/2018/2/layout/IconCircleList"/>
    <dgm:cxn modelId="{A4484864-264D-4022-8188-33D548BBD3AA}" srcId="{500A2544-B87C-46B5-8769-7232396FA192}" destId="{D84198C6-9957-4229-847F-A02BCE5DA242}" srcOrd="0" destOrd="0" parTransId="{B34E3727-779C-4EED-A359-D512C2499653}" sibTransId="{0C12471A-E5F6-4E08-923A-37A0BF436538}"/>
    <dgm:cxn modelId="{8B096B4F-B24C-47C4-B9C8-DBDB5BD5321D}" type="presOf" srcId="{789C99F2-57DC-4AAB-B217-6B2C572B7E99}" destId="{9E3270E3-4726-4713-9869-F5566BD07FAF}" srcOrd="0" destOrd="0" presId="urn:microsoft.com/office/officeart/2018/2/layout/IconCircleList"/>
    <dgm:cxn modelId="{7CA73884-4DFC-4B6E-A384-4A12ED65FD64}" srcId="{500A2544-B87C-46B5-8769-7232396FA192}" destId="{789C99F2-57DC-4AAB-B217-6B2C572B7E99}" srcOrd="1" destOrd="0" parTransId="{369A9AA1-045A-4509-A2A1-4AE6D3920CC2}" sibTransId="{82EF3CAC-2BF4-40B1-B3C5-52C9D8AAFF15}"/>
    <dgm:cxn modelId="{E43C8AA3-7F38-4210-955B-6F7A813E194F}" type="presOf" srcId="{3BA1712D-1DFB-4AE2-ACB1-AE99CA3C8A5C}" destId="{C81ACBA1-40EB-4F26-8B0C-1AC5E72C8E8F}" srcOrd="0" destOrd="0" presId="urn:microsoft.com/office/officeart/2018/2/layout/IconCircleList"/>
    <dgm:cxn modelId="{CA3558C4-E14E-4E32-B34F-EEF4F0D98E28}" type="presOf" srcId="{82EF3CAC-2BF4-40B1-B3C5-52C9D8AAFF15}" destId="{54D32F5A-1D1C-45B1-ADE2-4D99531D8699}" srcOrd="0" destOrd="0" presId="urn:microsoft.com/office/officeart/2018/2/layout/IconCircleList"/>
    <dgm:cxn modelId="{CAFD90D9-4412-4530-8758-5817BE1D288C}" srcId="{500A2544-B87C-46B5-8769-7232396FA192}" destId="{3BA1712D-1DFB-4AE2-ACB1-AE99CA3C8A5C}" srcOrd="3" destOrd="0" parTransId="{FFD1CA80-E4C8-4CFB-BDF9-1831B266C9D0}" sibTransId="{5F65D26E-5CDA-4BA0-8CF0-06FFB33FE327}"/>
    <dgm:cxn modelId="{911371E1-1654-4DEC-AFAD-EB8E5611B00B}" type="presOf" srcId="{D84198C6-9957-4229-847F-A02BCE5DA242}" destId="{36874D58-1F76-4989-A960-875BE75AFAFB}" srcOrd="0" destOrd="0" presId="urn:microsoft.com/office/officeart/2018/2/layout/IconCircleList"/>
    <dgm:cxn modelId="{2F5D6EEE-CCA7-4E35-8FED-62D60B0B80D1}" srcId="{500A2544-B87C-46B5-8769-7232396FA192}" destId="{2B0D2297-0CAF-4D00-814C-8FA5E00977DF}" srcOrd="2" destOrd="0" parTransId="{33A3CAC6-894D-46F8-86BC-F23491A38883}" sibTransId="{F1243DF1-C82C-401D-A930-FF31E75DC347}"/>
    <dgm:cxn modelId="{276C55FA-6D0A-4A35-AD40-C50687B88438}" type="presOf" srcId="{0C12471A-E5F6-4E08-923A-37A0BF436538}" destId="{29AB2654-EC76-4A75-B2CA-AC88EF01D949}" srcOrd="0" destOrd="0" presId="urn:microsoft.com/office/officeart/2018/2/layout/IconCircleList"/>
    <dgm:cxn modelId="{82657554-71A5-415A-9F41-AE0F47B2381D}" type="presParOf" srcId="{6C9F4A0E-E977-49B3-B8E6-A61F2FE223EF}" destId="{773C07EA-EB52-4D9F-BDCE-32135063DAC4}" srcOrd="0" destOrd="0" presId="urn:microsoft.com/office/officeart/2018/2/layout/IconCircleList"/>
    <dgm:cxn modelId="{485F640F-BD8D-4B60-B5C8-D10A0A12267E}" type="presParOf" srcId="{773C07EA-EB52-4D9F-BDCE-32135063DAC4}" destId="{A0260829-5AB6-4045-8068-2C1AF1ECD9AE}" srcOrd="0" destOrd="0" presId="urn:microsoft.com/office/officeart/2018/2/layout/IconCircleList"/>
    <dgm:cxn modelId="{1D7474DF-B383-4CA3-932E-89BDBB563EBD}" type="presParOf" srcId="{A0260829-5AB6-4045-8068-2C1AF1ECD9AE}" destId="{A3248AF1-0C5B-413A-A810-8FD30024B996}" srcOrd="0" destOrd="0" presId="urn:microsoft.com/office/officeart/2018/2/layout/IconCircleList"/>
    <dgm:cxn modelId="{5F8E27A7-BEE1-434E-9F96-6EDB51890C03}" type="presParOf" srcId="{A0260829-5AB6-4045-8068-2C1AF1ECD9AE}" destId="{ECEF2199-A313-44EC-B443-EFBA44A79918}" srcOrd="1" destOrd="0" presId="urn:microsoft.com/office/officeart/2018/2/layout/IconCircleList"/>
    <dgm:cxn modelId="{ABD008E5-EC20-4D27-B242-C7D96172E348}" type="presParOf" srcId="{A0260829-5AB6-4045-8068-2C1AF1ECD9AE}" destId="{96B1FD0C-BBD6-432A-A8E3-B920E4A1E753}" srcOrd="2" destOrd="0" presId="urn:microsoft.com/office/officeart/2018/2/layout/IconCircleList"/>
    <dgm:cxn modelId="{89A75ACE-1200-4692-B4EA-0F66599C87B3}" type="presParOf" srcId="{A0260829-5AB6-4045-8068-2C1AF1ECD9AE}" destId="{36874D58-1F76-4989-A960-875BE75AFAFB}" srcOrd="3" destOrd="0" presId="urn:microsoft.com/office/officeart/2018/2/layout/IconCircleList"/>
    <dgm:cxn modelId="{CA903B4B-F913-4151-A32E-C29B0EB43F7D}" type="presParOf" srcId="{773C07EA-EB52-4D9F-BDCE-32135063DAC4}" destId="{29AB2654-EC76-4A75-B2CA-AC88EF01D949}" srcOrd="1" destOrd="0" presId="urn:microsoft.com/office/officeart/2018/2/layout/IconCircleList"/>
    <dgm:cxn modelId="{090C6F01-1FAC-460F-8A80-D3AB510A937D}" type="presParOf" srcId="{773C07EA-EB52-4D9F-BDCE-32135063DAC4}" destId="{FA868932-4357-4A76-8A51-485D8750F6D3}" srcOrd="2" destOrd="0" presId="urn:microsoft.com/office/officeart/2018/2/layout/IconCircleList"/>
    <dgm:cxn modelId="{2E8E4EAD-9B5B-45AF-B68D-6C34BA315833}" type="presParOf" srcId="{FA868932-4357-4A76-8A51-485D8750F6D3}" destId="{B993899F-9CCB-46F7-ACB6-9B66B256F656}" srcOrd="0" destOrd="0" presId="urn:microsoft.com/office/officeart/2018/2/layout/IconCircleList"/>
    <dgm:cxn modelId="{746D8BE3-FA4A-49E4-8E6B-681FECBE51DC}" type="presParOf" srcId="{FA868932-4357-4A76-8A51-485D8750F6D3}" destId="{FB7703A3-11DA-4393-B33C-C174F0EDC8CF}" srcOrd="1" destOrd="0" presId="urn:microsoft.com/office/officeart/2018/2/layout/IconCircleList"/>
    <dgm:cxn modelId="{E000B180-E30C-44ED-9CD2-BBBBD0A20A41}" type="presParOf" srcId="{FA868932-4357-4A76-8A51-485D8750F6D3}" destId="{3463C20C-7266-4E73-8ECF-5A05BAC733E8}" srcOrd="2" destOrd="0" presId="urn:microsoft.com/office/officeart/2018/2/layout/IconCircleList"/>
    <dgm:cxn modelId="{B10C72C0-E934-4FA9-B53F-884111CA1CA4}" type="presParOf" srcId="{FA868932-4357-4A76-8A51-485D8750F6D3}" destId="{9E3270E3-4726-4713-9869-F5566BD07FAF}" srcOrd="3" destOrd="0" presId="urn:microsoft.com/office/officeart/2018/2/layout/IconCircleList"/>
    <dgm:cxn modelId="{A68905F5-7DCA-4417-B994-86B3C8F27341}" type="presParOf" srcId="{773C07EA-EB52-4D9F-BDCE-32135063DAC4}" destId="{54D32F5A-1D1C-45B1-ADE2-4D99531D8699}" srcOrd="3" destOrd="0" presId="urn:microsoft.com/office/officeart/2018/2/layout/IconCircleList"/>
    <dgm:cxn modelId="{A27A9F1A-DD2A-4BD4-A949-F8B49F3FAD07}" type="presParOf" srcId="{773C07EA-EB52-4D9F-BDCE-32135063DAC4}" destId="{314DF65B-DCD5-4F8A-A98A-005A830FA906}" srcOrd="4" destOrd="0" presId="urn:microsoft.com/office/officeart/2018/2/layout/IconCircleList"/>
    <dgm:cxn modelId="{462C5D47-B3DC-4DF3-AE55-EF53F668E683}" type="presParOf" srcId="{314DF65B-DCD5-4F8A-A98A-005A830FA906}" destId="{2189E5D5-6D81-46B4-9C12-DC92F203690B}" srcOrd="0" destOrd="0" presId="urn:microsoft.com/office/officeart/2018/2/layout/IconCircleList"/>
    <dgm:cxn modelId="{2E44D1FC-9018-47AF-9D0F-085609B97BCA}" type="presParOf" srcId="{314DF65B-DCD5-4F8A-A98A-005A830FA906}" destId="{51902364-FC29-4150-BA23-B43BF38CF784}" srcOrd="1" destOrd="0" presId="urn:microsoft.com/office/officeart/2018/2/layout/IconCircleList"/>
    <dgm:cxn modelId="{251F14FB-631B-43F3-B270-C4D1BC4E7138}" type="presParOf" srcId="{314DF65B-DCD5-4F8A-A98A-005A830FA906}" destId="{1B00F76A-079A-4DD2-9787-36C1C8841F89}" srcOrd="2" destOrd="0" presId="urn:microsoft.com/office/officeart/2018/2/layout/IconCircleList"/>
    <dgm:cxn modelId="{BFDE2E02-9BF6-441D-BC19-330C35BD423B}" type="presParOf" srcId="{314DF65B-DCD5-4F8A-A98A-005A830FA906}" destId="{DC8C756B-5FCB-45D0-B78C-93BFC9995DFE}" srcOrd="3" destOrd="0" presId="urn:microsoft.com/office/officeart/2018/2/layout/IconCircleList"/>
    <dgm:cxn modelId="{C7AE7E89-DF63-44C5-BE0E-7DA04B91C182}" type="presParOf" srcId="{773C07EA-EB52-4D9F-BDCE-32135063DAC4}" destId="{22F427C0-20DE-4079-BCA4-864B6EF3CD03}" srcOrd="5" destOrd="0" presId="urn:microsoft.com/office/officeart/2018/2/layout/IconCircleList"/>
    <dgm:cxn modelId="{F93ECFE9-4FC6-425C-B5CC-692F1AF9507C}" type="presParOf" srcId="{773C07EA-EB52-4D9F-BDCE-32135063DAC4}" destId="{0D5ABAA6-C55D-4656-9CEE-496EFDD4C100}" srcOrd="6" destOrd="0" presId="urn:microsoft.com/office/officeart/2018/2/layout/IconCircleList"/>
    <dgm:cxn modelId="{6128217D-59C9-439B-AD14-6EBC7673413A}" type="presParOf" srcId="{0D5ABAA6-C55D-4656-9CEE-496EFDD4C100}" destId="{6E3842B1-1968-44CC-AE28-083A8F376E04}" srcOrd="0" destOrd="0" presId="urn:microsoft.com/office/officeart/2018/2/layout/IconCircleList"/>
    <dgm:cxn modelId="{CFB2D19A-AEE2-450C-B1CF-944CD5209E28}" type="presParOf" srcId="{0D5ABAA6-C55D-4656-9CEE-496EFDD4C100}" destId="{2C78C15C-0B87-464C-A8A0-A36534848778}" srcOrd="1" destOrd="0" presId="urn:microsoft.com/office/officeart/2018/2/layout/IconCircleList"/>
    <dgm:cxn modelId="{8CA282EF-164C-40C1-B2E5-6AF20BE4914C}" type="presParOf" srcId="{0D5ABAA6-C55D-4656-9CEE-496EFDD4C100}" destId="{33D8BA1C-D209-44CB-B778-A334A48870E5}" srcOrd="2" destOrd="0" presId="urn:microsoft.com/office/officeart/2018/2/layout/IconCircleList"/>
    <dgm:cxn modelId="{D28A2F0A-9BA1-4E29-A2A3-3F7017063D13}" type="presParOf" srcId="{0D5ABAA6-C55D-4656-9CEE-496EFDD4C100}" destId="{C81ACBA1-40EB-4F26-8B0C-1AC5E72C8E8F}"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DE2442-7428-4931-B52B-B006D91D6C0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6C4EF89-B12B-4F52-B009-2BA1F8748CE6}">
      <dgm:prSet/>
      <dgm:spPr/>
      <dgm:t>
        <a:bodyPr/>
        <a:lstStyle/>
        <a:p>
          <a:pPr>
            <a:lnSpc>
              <a:spcPct val="100000"/>
            </a:lnSpc>
          </a:pPr>
          <a:r>
            <a:rPr lang="en-US"/>
            <a:t>Access to microloans, regular loans, and more.</a:t>
          </a:r>
        </a:p>
      </dgm:t>
    </dgm:pt>
    <dgm:pt modelId="{0B0A4B19-04EA-43FE-87C8-559181738C5A}" type="parTrans" cxnId="{BF9559E3-DE0E-4E2C-8F9C-EED34945C2D8}">
      <dgm:prSet/>
      <dgm:spPr/>
      <dgm:t>
        <a:bodyPr/>
        <a:lstStyle/>
        <a:p>
          <a:endParaRPr lang="en-US"/>
        </a:p>
      </dgm:t>
    </dgm:pt>
    <dgm:pt modelId="{FBE011AE-9D4E-447C-9989-C89C594BEEA4}" type="sibTrans" cxnId="{BF9559E3-DE0E-4E2C-8F9C-EED34945C2D8}">
      <dgm:prSet/>
      <dgm:spPr/>
      <dgm:t>
        <a:bodyPr/>
        <a:lstStyle/>
        <a:p>
          <a:pPr>
            <a:lnSpc>
              <a:spcPct val="100000"/>
            </a:lnSpc>
          </a:pPr>
          <a:endParaRPr lang="en-US"/>
        </a:p>
      </dgm:t>
    </dgm:pt>
    <dgm:pt modelId="{761C82ED-3406-4B2C-B809-6F1F40E95F1F}">
      <dgm:prSet/>
      <dgm:spPr/>
      <dgm:t>
        <a:bodyPr/>
        <a:lstStyle/>
        <a:p>
          <a:pPr>
            <a:lnSpc>
              <a:spcPct val="100000"/>
            </a:lnSpc>
          </a:pPr>
          <a:r>
            <a:rPr lang="en-US" dirty="0"/>
            <a:t>Ensuring affordability and reasonable terms.</a:t>
          </a:r>
        </a:p>
      </dgm:t>
    </dgm:pt>
    <dgm:pt modelId="{0812E1D8-AF18-40A3-9CC9-40844E3BF1ED}" type="parTrans" cxnId="{A382AFFC-7856-469D-8C6D-8E54C2CE0003}">
      <dgm:prSet/>
      <dgm:spPr/>
      <dgm:t>
        <a:bodyPr/>
        <a:lstStyle/>
        <a:p>
          <a:endParaRPr lang="en-US"/>
        </a:p>
      </dgm:t>
    </dgm:pt>
    <dgm:pt modelId="{7656B3D3-D9FA-43DA-8F42-146BC81A48EC}" type="sibTrans" cxnId="{A382AFFC-7856-469D-8C6D-8E54C2CE0003}">
      <dgm:prSet/>
      <dgm:spPr/>
      <dgm:t>
        <a:bodyPr/>
        <a:lstStyle/>
        <a:p>
          <a:endParaRPr lang="en-US"/>
        </a:p>
      </dgm:t>
    </dgm:pt>
    <dgm:pt modelId="{8CA42A7A-6679-4481-9BD9-C5CA7C14FA39}" type="pres">
      <dgm:prSet presAssocID="{52DE2442-7428-4931-B52B-B006D91D6C05}" presName="root" presStyleCnt="0">
        <dgm:presLayoutVars>
          <dgm:dir/>
          <dgm:resizeHandles val="exact"/>
        </dgm:presLayoutVars>
      </dgm:prSet>
      <dgm:spPr/>
    </dgm:pt>
    <dgm:pt modelId="{77782C40-81FF-4D02-8074-A9E4FB94FDF8}" type="pres">
      <dgm:prSet presAssocID="{52DE2442-7428-4931-B52B-B006D91D6C05}" presName="container" presStyleCnt="0">
        <dgm:presLayoutVars>
          <dgm:dir/>
          <dgm:resizeHandles val="exact"/>
        </dgm:presLayoutVars>
      </dgm:prSet>
      <dgm:spPr/>
    </dgm:pt>
    <dgm:pt modelId="{42DBD72E-104E-4AF4-BC43-EA4480E7795E}" type="pres">
      <dgm:prSet presAssocID="{66C4EF89-B12B-4F52-B009-2BA1F8748CE6}" presName="compNode" presStyleCnt="0"/>
      <dgm:spPr/>
    </dgm:pt>
    <dgm:pt modelId="{C7E3DD1F-CD49-4682-A0C8-195822DDE25D}" type="pres">
      <dgm:prSet presAssocID="{66C4EF89-B12B-4F52-B009-2BA1F8748CE6}" presName="iconBgRect" presStyleLbl="bgShp" presStyleIdx="0" presStyleCnt="2"/>
      <dgm:spPr/>
    </dgm:pt>
    <dgm:pt modelId="{D5663ECD-9C66-41E1-B105-685ACBD3A1BD}" type="pres">
      <dgm:prSet presAssocID="{66C4EF89-B12B-4F52-B009-2BA1F8748C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314E929-86F4-4DE0-B65A-B209C171C57E}" type="pres">
      <dgm:prSet presAssocID="{66C4EF89-B12B-4F52-B009-2BA1F8748CE6}" presName="spaceRect" presStyleCnt="0"/>
      <dgm:spPr/>
    </dgm:pt>
    <dgm:pt modelId="{1A7BECAD-4D24-4769-A6C2-DEAF7D05ECEB}" type="pres">
      <dgm:prSet presAssocID="{66C4EF89-B12B-4F52-B009-2BA1F8748CE6}" presName="textRect" presStyleLbl="revTx" presStyleIdx="0" presStyleCnt="2">
        <dgm:presLayoutVars>
          <dgm:chMax val="1"/>
          <dgm:chPref val="1"/>
        </dgm:presLayoutVars>
      </dgm:prSet>
      <dgm:spPr/>
    </dgm:pt>
    <dgm:pt modelId="{07FBF9B2-B9E7-4362-BF8B-0E3FA38B5C0A}" type="pres">
      <dgm:prSet presAssocID="{FBE011AE-9D4E-447C-9989-C89C594BEEA4}" presName="sibTrans" presStyleLbl="sibTrans2D1" presStyleIdx="0" presStyleCnt="0"/>
      <dgm:spPr/>
    </dgm:pt>
    <dgm:pt modelId="{08282509-2B31-45DB-8110-CBDB0FDD2771}" type="pres">
      <dgm:prSet presAssocID="{761C82ED-3406-4B2C-B809-6F1F40E95F1F}" presName="compNode" presStyleCnt="0"/>
      <dgm:spPr/>
    </dgm:pt>
    <dgm:pt modelId="{27EF803A-ECFB-4919-AC36-B19F752FDF7E}" type="pres">
      <dgm:prSet presAssocID="{761C82ED-3406-4B2C-B809-6F1F40E95F1F}" presName="iconBgRect" presStyleLbl="bgShp" presStyleIdx="1" presStyleCnt="2"/>
      <dgm:spPr/>
    </dgm:pt>
    <dgm:pt modelId="{3AC154EE-DF43-4D86-A095-F9D91CE65AF2}" type="pres">
      <dgm:prSet presAssocID="{761C82ED-3406-4B2C-B809-6F1F40E95F1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D48B6EE8-9B08-4035-AC34-2C8FA88FA729}" type="pres">
      <dgm:prSet presAssocID="{761C82ED-3406-4B2C-B809-6F1F40E95F1F}" presName="spaceRect" presStyleCnt="0"/>
      <dgm:spPr/>
    </dgm:pt>
    <dgm:pt modelId="{B2E38D45-CF19-44E7-9A1A-A904C2C5A96E}" type="pres">
      <dgm:prSet presAssocID="{761C82ED-3406-4B2C-B809-6F1F40E95F1F}" presName="textRect" presStyleLbl="revTx" presStyleIdx="1" presStyleCnt="2">
        <dgm:presLayoutVars>
          <dgm:chMax val="1"/>
          <dgm:chPref val="1"/>
        </dgm:presLayoutVars>
      </dgm:prSet>
      <dgm:spPr/>
    </dgm:pt>
  </dgm:ptLst>
  <dgm:cxnLst>
    <dgm:cxn modelId="{15661510-D3EF-41E6-A03A-A579FA0D542B}" type="presOf" srcId="{FBE011AE-9D4E-447C-9989-C89C594BEEA4}" destId="{07FBF9B2-B9E7-4362-BF8B-0E3FA38B5C0A}" srcOrd="0" destOrd="0" presId="urn:microsoft.com/office/officeart/2018/2/layout/IconCircleList"/>
    <dgm:cxn modelId="{09442BAC-3525-4B52-B5AF-6358CA74739C}" type="presOf" srcId="{52DE2442-7428-4931-B52B-B006D91D6C05}" destId="{8CA42A7A-6679-4481-9BD9-C5CA7C14FA39}" srcOrd="0" destOrd="0" presId="urn:microsoft.com/office/officeart/2018/2/layout/IconCircleList"/>
    <dgm:cxn modelId="{FA2083E2-AF72-46B0-BB84-8B30F6A94442}" type="presOf" srcId="{761C82ED-3406-4B2C-B809-6F1F40E95F1F}" destId="{B2E38D45-CF19-44E7-9A1A-A904C2C5A96E}" srcOrd="0" destOrd="0" presId="urn:microsoft.com/office/officeart/2018/2/layout/IconCircleList"/>
    <dgm:cxn modelId="{BF9559E3-DE0E-4E2C-8F9C-EED34945C2D8}" srcId="{52DE2442-7428-4931-B52B-B006D91D6C05}" destId="{66C4EF89-B12B-4F52-B009-2BA1F8748CE6}" srcOrd="0" destOrd="0" parTransId="{0B0A4B19-04EA-43FE-87C8-559181738C5A}" sibTransId="{FBE011AE-9D4E-447C-9989-C89C594BEEA4}"/>
    <dgm:cxn modelId="{254C16F0-0C57-47B1-BCB5-BAB99B5A69FF}" type="presOf" srcId="{66C4EF89-B12B-4F52-B009-2BA1F8748CE6}" destId="{1A7BECAD-4D24-4769-A6C2-DEAF7D05ECEB}" srcOrd="0" destOrd="0" presId="urn:microsoft.com/office/officeart/2018/2/layout/IconCircleList"/>
    <dgm:cxn modelId="{A382AFFC-7856-469D-8C6D-8E54C2CE0003}" srcId="{52DE2442-7428-4931-B52B-B006D91D6C05}" destId="{761C82ED-3406-4B2C-B809-6F1F40E95F1F}" srcOrd="1" destOrd="0" parTransId="{0812E1D8-AF18-40A3-9CC9-40844E3BF1ED}" sibTransId="{7656B3D3-D9FA-43DA-8F42-146BC81A48EC}"/>
    <dgm:cxn modelId="{BDE0E5D5-241A-4148-B997-6FC8F785E181}" type="presParOf" srcId="{8CA42A7A-6679-4481-9BD9-C5CA7C14FA39}" destId="{77782C40-81FF-4D02-8074-A9E4FB94FDF8}" srcOrd="0" destOrd="0" presId="urn:microsoft.com/office/officeart/2018/2/layout/IconCircleList"/>
    <dgm:cxn modelId="{A3F00460-40B7-4D59-8974-2C3460DD1C40}" type="presParOf" srcId="{77782C40-81FF-4D02-8074-A9E4FB94FDF8}" destId="{42DBD72E-104E-4AF4-BC43-EA4480E7795E}" srcOrd="0" destOrd="0" presId="urn:microsoft.com/office/officeart/2018/2/layout/IconCircleList"/>
    <dgm:cxn modelId="{D4A58958-42CD-4C9D-8A5A-5EA50769CB41}" type="presParOf" srcId="{42DBD72E-104E-4AF4-BC43-EA4480E7795E}" destId="{C7E3DD1F-CD49-4682-A0C8-195822DDE25D}" srcOrd="0" destOrd="0" presId="urn:microsoft.com/office/officeart/2018/2/layout/IconCircleList"/>
    <dgm:cxn modelId="{8C41BF19-164B-4D2A-A050-1EC0E69BA9A7}" type="presParOf" srcId="{42DBD72E-104E-4AF4-BC43-EA4480E7795E}" destId="{D5663ECD-9C66-41E1-B105-685ACBD3A1BD}" srcOrd="1" destOrd="0" presId="urn:microsoft.com/office/officeart/2018/2/layout/IconCircleList"/>
    <dgm:cxn modelId="{053814B1-B2C2-4368-97C8-115AEA21CCEA}" type="presParOf" srcId="{42DBD72E-104E-4AF4-BC43-EA4480E7795E}" destId="{F314E929-86F4-4DE0-B65A-B209C171C57E}" srcOrd="2" destOrd="0" presId="urn:microsoft.com/office/officeart/2018/2/layout/IconCircleList"/>
    <dgm:cxn modelId="{4EF6E2F7-41AB-4478-9253-D925EE66B5A9}" type="presParOf" srcId="{42DBD72E-104E-4AF4-BC43-EA4480E7795E}" destId="{1A7BECAD-4D24-4769-A6C2-DEAF7D05ECEB}" srcOrd="3" destOrd="0" presId="urn:microsoft.com/office/officeart/2018/2/layout/IconCircleList"/>
    <dgm:cxn modelId="{A55755A3-8D40-4F1F-AE94-131ACEE9B6AE}" type="presParOf" srcId="{77782C40-81FF-4D02-8074-A9E4FB94FDF8}" destId="{07FBF9B2-B9E7-4362-BF8B-0E3FA38B5C0A}" srcOrd="1" destOrd="0" presId="urn:microsoft.com/office/officeart/2018/2/layout/IconCircleList"/>
    <dgm:cxn modelId="{CE5E199D-E41F-4108-A428-D120B9765526}" type="presParOf" srcId="{77782C40-81FF-4D02-8074-A9E4FB94FDF8}" destId="{08282509-2B31-45DB-8110-CBDB0FDD2771}" srcOrd="2" destOrd="0" presId="urn:microsoft.com/office/officeart/2018/2/layout/IconCircleList"/>
    <dgm:cxn modelId="{608D86B3-4846-4100-BC2E-439B72E702CF}" type="presParOf" srcId="{08282509-2B31-45DB-8110-CBDB0FDD2771}" destId="{27EF803A-ECFB-4919-AC36-B19F752FDF7E}" srcOrd="0" destOrd="0" presId="urn:microsoft.com/office/officeart/2018/2/layout/IconCircleList"/>
    <dgm:cxn modelId="{CBA9BD0B-3066-4F7F-88FC-B1B4429EF66B}" type="presParOf" srcId="{08282509-2B31-45DB-8110-CBDB0FDD2771}" destId="{3AC154EE-DF43-4D86-A095-F9D91CE65AF2}" srcOrd="1" destOrd="0" presId="urn:microsoft.com/office/officeart/2018/2/layout/IconCircleList"/>
    <dgm:cxn modelId="{9B21FE07-76C3-457E-B870-16240853BFA7}" type="presParOf" srcId="{08282509-2B31-45DB-8110-CBDB0FDD2771}" destId="{D48B6EE8-9B08-4035-AC34-2C8FA88FA729}" srcOrd="2" destOrd="0" presId="urn:microsoft.com/office/officeart/2018/2/layout/IconCircleList"/>
    <dgm:cxn modelId="{4203CA68-CC08-40EA-819E-ECB234C925E9}" type="presParOf" srcId="{08282509-2B31-45DB-8110-CBDB0FDD2771}" destId="{B2E38D45-CF19-44E7-9A1A-A904C2C5A96E}"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3CF24-B308-481D-BC63-0F67532A42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3AF4232-10F3-4549-93F6-4E52F4F504AA}">
      <dgm:prSet/>
      <dgm:spPr/>
      <dgm:t>
        <a:bodyPr/>
        <a:lstStyle/>
        <a:p>
          <a:r>
            <a:rPr lang="en-US">
              <a:solidFill>
                <a:schemeClr val="accent1">
                  <a:lumMod val="50000"/>
                </a:schemeClr>
              </a:solidFill>
            </a:rPr>
            <a:t>New opportunities added weekly.</a:t>
          </a:r>
        </a:p>
      </dgm:t>
    </dgm:pt>
    <dgm:pt modelId="{C5325D2B-848C-45F7-8FAF-8110A7F01608}" type="parTrans" cxnId="{7C201B87-C9A6-4A37-AD47-57B83D0B1185}">
      <dgm:prSet/>
      <dgm:spPr/>
      <dgm:t>
        <a:bodyPr/>
        <a:lstStyle/>
        <a:p>
          <a:endParaRPr lang="en-US">
            <a:solidFill>
              <a:schemeClr val="accent1">
                <a:lumMod val="50000"/>
              </a:schemeClr>
            </a:solidFill>
          </a:endParaRPr>
        </a:p>
      </dgm:t>
    </dgm:pt>
    <dgm:pt modelId="{8B9B4AD9-563C-4A58-874E-F61FBC051B5A}" type="sibTrans" cxnId="{7C201B87-C9A6-4A37-AD47-57B83D0B1185}">
      <dgm:prSet/>
      <dgm:spPr/>
      <dgm:t>
        <a:bodyPr/>
        <a:lstStyle/>
        <a:p>
          <a:endParaRPr lang="en-US">
            <a:solidFill>
              <a:schemeClr val="accent1">
                <a:lumMod val="50000"/>
              </a:schemeClr>
            </a:solidFill>
          </a:endParaRPr>
        </a:p>
      </dgm:t>
    </dgm:pt>
    <dgm:pt modelId="{3828683D-704F-4974-BE5E-7F9662FD365D}">
      <dgm:prSet/>
      <dgm:spPr/>
      <dgm:t>
        <a:bodyPr/>
        <a:lstStyle/>
        <a:p>
          <a:r>
            <a:rPr lang="en-US" dirty="0">
              <a:solidFill>
                <a:schemeClr val="accent1">
                  <a:lumMod val="50000"/>
                </a:schemeClr>
              </a:solidFill>
            </a:rPr>
            <a:t>Notifications about new funding options as soon as they become available.</a:t>
          </a:r>
        </a:p>
      </dgm:t>
    </dgm:pt>
    <dgm:pt modelId="{98114278-5ECB-45F9-A97A-8C437CD2C4A4}" type="parTrans" cxnId="{A1A5F186-58F2-4F77-A609-3A6553683A6D}">
      <dgm:prSet/>
      <dgm:spPr/>
      <dgm:t>
        <a:bodyPr/>
        <a:lstStyle/>
        <a:p>
          <a:endParaRPr lang="en-US">
            <a:solidFill>
              <a:schemeClr val="accent1">
                <a:lumMod val="50000"/>
              </a:schemeClr>
            </a:solidFill>
          </a:endParaRPr>
        </a:p>
      </dgm:t>
    </dgm:pt>
    <dgm:pt modelId="{63C79B0C-7ABA-4B4A-9B9E-84FAE8C02DD1}" type="sibTrans" cxnId="{A1A5F186-58F2-4F77-A609-3A6553683A6D}">
      <dgm:prSet/>
      <dgm:spPr/>
      <dgm:t>
        <a:bodyPr/>
        <a:lstStyle/>
        <a:p>
          <a:endParaRPr lang="en-US">
            <a:solidFill>
              <a:schemeClr val="accent1">
                <a:lumMod val="50000"/>
              </a:schemeClr>
            </a:solidFill>
          </a:endParaRPr>
        </a:p>
      </dgm:t>
    </dgm:pt>
    <dgm:pt modelId="{ADDA7803-2F2B-4704-9D4E-C1EF9AE79E12}" type="pres">
      <dgm:prSet presAssocID="{5133CF24-B308-481D-BC63-0F67532A42DF}" presName="root" presStyleCnt="0">
        <dgm:presLayoutVars>
          <dgm:dir/>
          <dgm:resizeHandles val="exact"/>
        </dgm:presLayoutVars>
      </dgm:prSet>
      <dgm:spPr/>
    </dgm:pt>
    <dgm:pt modelId="{492176B0-8612-40F9-B4BC-078991F9B55A}" type="pres">
      <dgm:prSet presAssocID="{F3AF4232-10F3-4549-93F6-4E52F4F504AA}" presName="compNode" presStyleCnt="0"/>
      <dgm:spPr/>
    </dgm:pt>
    <dgm:pt modelId="{C79C5365-6E98-4411-9217-5E1DA36A94BC}" type="pres">
      <dgm:prSet presAssocID="{F3AF4232-10F3-4549-93F6-4E52F4F504AA}" presName="bgRect" presStyleLbl="bgShp" presStyleIdx="0" presStyleCnt="2"/>
      <dgm:spPr/>
    </dgm:pt>
    <dgm:pt modelId="{9D402CCE-D4A8-436F-80EC-8B1D3F284F06}" type="pres">
      <dgm:prSet presAssocID="{F3AF4232-10F3-4549-93F6-4E52F4F504A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6F35C5E3-7EDB-4D0D-91CA-DD9550F2FF8D}" type="pres">
      <dgm:prSet presAssocID="{F3AF4232-10F3-4549-93F6-4E52F4F504AA}" presName="spaceRect" presStyleCnt="0"/>
      <dgm:spPr/>
    </dgm:pt>
    <dgm:pt modelId="{6B373A36-B73D-4F1F-BEED-945EA167AB7F}" type="pres">
      <dgm:prSet presAssocID="{F3AF4232-10F3-4549-93F6-4E52F4F504AA}" presName="parTx" presStyleLbl="revTx" presStyleIdx="0" presStyleCnt="2">
        <dgm:presLayoutVars>
          <dgm:chMax val="0"/>
          <dgm:chPref val="0"/>
        </dgm:presLayoutVars>
      </dgm:prSet>
      <dgm:spPr/>
    </dgm:pt>
    <dgm:pt modelId="{9F19E9AE-877F-4AAC-82A4-7010FBBB82F5}" type="pres">
      <dgm:prSet presAssocID="{8B9B4AD9-563C-4A58-874E-F61FBC051B5A}" presName="sibTrans" presStyleCnt="0"/>
      <dgm:spPr/>
    </dgm:pt>
    <dgm:pt modelId="{454772F0-8710-4F8D-ABAB-DD593A6D7325}" type="pres">
      <dgm:prSet presAssocID="{3828683D-704F-4974-BE5E-7F9662FD365D}" presName="compNode" presStyleCnt="0"/>
      <dgm:spPr/>
    </dgm:pt>
    <dgm:pt modelId="{EF865A61-4F3B-45D2-9258-3E72541D6477}" type="pres">
      <dgm:prSet presAssocID="{3828683D-704F-4974-BE5E-7F9662FD365D}" presName="bgRect" presStyleLbl="bgShp" presStyleIdx="1" presStyleCnt="2"/>
      <dgm:spPr/>
    </dgm:pt>
    <dgm:pt modelId="{77D40890-F67F-4465-B6E1-E410C51222FB}" type="pres">
      <dgm:prSet presAssocID="{3828683D-704F-4974-BE5E-7F9662FD365D}"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ell with solid fill"/>
        </a:ext>
      </dgm:extLst>
    </dgm:pt>
    <dgm:pt modelId="{21697C4C-468F-4DC9-B5E2-B43D79C5F1A4}" type="pres">
      <dgm:prSet presAssocID="{3828683D-704F-4974-BE5E-7F9662FD365D}" presName="spaceRect" presStyleCnt="0"/>
      <dgm:spPr/>
    </dgm:pt>
    <dgm:pt modelId="{DB3FFEF8-EAB7-4E99-B8F7-EE98AAE136F2}" type="pres">
      <dgm:prSet presAssocID="{3828683D-704F-4974-BE5E-7F9662FD365D}" presName="parTx" presStyleLbl="revTx" presStyleIdx="1" presStyleCnt="2">
        <dgm:presLayoutVars>
          <dgm:chMax val="0"/>
          <dgm:chPref val="0"/>
        </dgm:presLayoutVars>
      </dgm:prSet>
      <dgm:spPr/>
    </dgm:pt>
  </dgm:ptLst>
  <dgm:cxnLst>
    <dgm:cxn modelId="{0FC18F14-80D2-4BEC-A67C-CF24E6D6100E}" type="presOf" srcId="{F3AF4232-10F3-4549-93F6-4E52F4F504AA}" destId="{6B373A36-B73D-4F1F-BEED-945EA167AB7F}" srcOrd="0" destOrd="0" presId="urn:microsoft.com/office/officeart/2018/2/layout/IconVerticalSolidList"/>
    <dgm:cxn modelId="{A1A5F186-58F2-4F77-A609-3A6553683A6D}" srcId="{5133CF24-B308-481D-BC63-0F67532A42DF}" destId="{3828683D-704F-4974-BE5E-7F9662FD365D}" srcOrd="1" destOrd="0" parTransId="{98114278-5ECB-45F9-A97A-8C437CD2C4A4}" sibTransId="{63C79B0C-7ABA-4B4A-9B9E-84FAE8C02DD1}"/>
    <dgm:cxn modelId="{7C201B87-C9A6-4A37-AD47-57B83D0B1185}" srcId="{5133CF24-B308-481D-BC63-0F67532A42DF}" destId="{F3AF4232-10F3-4549-93F6-4E52F4F504AA}" srcOrd="0" destOrd="0" parTransId="{C5325D2B-848C-45F7-8FAF-8110A7F01608}" sibTransId="{8B9B4AD9-563C-4A58-874E-F61FBC051B5A}"/>
    <dgm:cxn modelId="{CF033198-E236-48CE-9EB1-1B4A532E3002}" type="presOf" srcId="{5133CF24-B308-481D-BC63-0F67532A42DF}" destId="{ADDA7803-2F2B-4704-9D4E-C1EF9AE79E12}" srcOrd="0" destOrd="0" presId="urn:microsoft.com/office/officeart/2018/2/layout/IconVerticalSolidList"/>
    <dgm:cxn modelId="{6DF702B8-1511-4328-B06E-D37E166169C9}" type="presOf" srcId="{3828683D-704F-4974-BE5E-7F9662FD365D}" destId="{DB3FFEF8-EAB7-4E99-B8F7-EE98AAE136F2}" srcOrd="0" destOrd="0" presId="urn:microsoft.com/office/officeart/2018/2/layout/IconVerticalSolidList"/>
    <dgm:cxn modelId="{F13B5F6B-D6FE-4FF2-80E5-EA22A1B3F037}" type="presParOf" srcId="{ADDA7803-2F2B-4704-9D4E-C1EF9AE79E12}" destId="{492176B0-8612-40F9-B4BC-078991F9B55A}" srcOrd="0" destOrd="0" presId="urn:microsoft.com/office/officeart/2018/2/layout/IconVerticalSolidList"/>
    <dgm:cxn modelId="{36145791-FA26-456E-A5D7-491DCF9DECB9}" type="presParOf" srcId="{492176B0-8612-40F9-B4BC-078991F9B55A}" destId="{C79C5365-6E98-4411-9217-5E1DA36A94BC}" srcOrd="0" destOrd="0" presId="urn:microsoft.com/office/officeart/2018/2/layout/IconVerticalSolidList"/>
    <dgm:cxn modelId="{BDC5CEA5-D7E1-4CAD-9E7C-BF70929B6391}" type="presParOf" srcId="{492176B0-8612-40F9-B4BC-078991F9B55A}" destId="{9D402CCE-D4A8-436F-80EC-8B1D3F284F06}" srcOrd="1" destOrd="0" presId="urn:microsoft.com/office/officeart/2018/2/layout/IconVerticalSolidList"/>
    <dgm:cxn modelId="{8776BB24-012E-4CE8-9D96-35A00BFE5F05}" type="presParOf" srcId="{492176B0-8612-40F9-B4BC-078991F9B55A}" destId="{6F35C5E3-7EDB-4D0D-91CA-DD9550F2FF8D}" srcOrd="2" destOrd="0" presId="urn:microsoft.com/office/officeart/2018/2/layout/IconVerticalSolidList"/>
    <dgm:cxn modelId="{09C2659B-DB11-4F98-A2DF-B2E188E661D7}" type="presParOf" srcId="{492176B0-8612-40F9-B4BC-078991F9B55A}" destId="{6B373A36-B73D-4F1F-BEED-945EA167AB7F}" srcOrd="3" destOrd="0" presId="urn:microsoft.com/office/officeart/2018/2/layout/IconVerticalSolidList"/>
    <dgm:cxn modelId="{D7C70650-DF15-455F-B501-0BD937A97AA8}" type="presParOf" srcId="{ADDA7803-2F2B-4704-9D4E-C1EF9AE79E12}" destId="{9F19E9AE-877F-4AAC-82A4-7010FBBB82F5}" srcOrd="1" destOrd="0" presId="urn:microsoft.com/office/officeart/2018/2/layout/IconVerticalSolidList"/>
    <dgm:cxn modelId="{63658C79-1618-4873-969D-847622BE509A}" type="presParOf" srcId="{ADDA7803-2F2B-4704-9D4E-C1EF9AE79E12}" destId="{454772F0-8710-4F8D-ABAB-DD593A6D7325}" srcOrd="2" destOrd="0" presId="urn:microsoft.com/office/officeart/2018/2/layout/IconVerticalSolidList"/>
    <dgm:cxn modelId="{C1C88240-E4E8-439A-A43E-163F2F5AE38B}" type="presParOf" srcId="{454772F0-8710-4F8D-ABAB-DD593A6D7325}" destId="{EF865A61-4F3B-45D2-9258-3E72541D6477}" srcOrd="0" destOrd="0" presId="urn:microsoft.com/office/officeart/2018/2/layout/IconVerticalSolidList"/>
    <dgm:cxn modelId="{7D80FBF0-4910-453F-9190-6C6D8209D33B}" type="presParOf" srcId="{454772F0-8710-4F8D-ABAB-DD593A6D7325}" destId="{77D40890-F67F-4465-B6E1-E410C51222FB}" srcOrd="1" destOrd="0" presId="urn:microsoft.com/office/officeart/2018/2/layout/IconVerticalSolidList"/>
    <dgm:cxn modelId="{CD34C698-F32A-438D-B6E8-641FF21E91B9}" type="presParOf" srcId="{454772F0-8710-4F8D-ABAB-DD593A6D7325}" destId="{21697C4C-468F-4DC9-B5E2-B43D79C5F1A4}" srcOrd="2" destOrd="0" presId="urn:microsoft.com/office/officeart/2018/2/layout/IconVerticalSolidList"/>
    <dgm:cxn modelId="{027ADE97-16CC-4B0F-B4E9-DAFAC644CC4C}" type="presParOf" srcId="{454772F0-8710-4F8D-ABAB-DD593A6D7325}" destId="{DB3FFEF8-EAB7-4E99-B8F7-EE98AAE136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B8A84-88C4-4BFC-8C53-7008F498EF3E}">
      <dsp:nvSpPr>
        <dsp:cNvPr id="0" name=""/>
        <dsp:cNvSpPr/>
      </dsp:nvSpPr>
      <dsp:spPr>
        <a:xfrm>
          <a:off x="0" y="195"/>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4C6485-63D2-4C8C-B828-0C3A02A2581E}">
      <dsp:nvSpPr>
        <dsp:cNvPr id="0" name=""/>
        <dsp:cNvSpPr/>
      </dsp:nvSpPr>
      <dsp:spPr>
        <a:xfrm>
          <a:off x="0" y="188694"/>
          <a:ext cx="520615" cy="5206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650EB-BC40-4659-AFB7-8E8B64671D52}">
      <dsp:nvSpPr>
        <dsp:cNvPr id="0" name=""/>
        <dsp:cNvSpPr/>
      </dsp:nvSpPr>
      <dsp:spPr>
        <a:xfrm>
          <a:off x="1124388" y="0"/>
          <a:ext cx="1642601" cy="89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Improved business operations </a:t>
          </a:r>
          <a:endParaRPr lang="en-US" sz="1800" kern="1200" dirty="0"/>
        </a:p>
      </dsp:txBody>
      <dsp:txXfrm>
        <a:off x="1124388" y="0"/>
        <a:ext cx="1642601" cy="897612"/>
      </dsp:txXfrm>
    </dsp:sp>
    <dsp:sp modelId="{F1EB090E-D107-417A-9C66-C94C76107F48}">
      <dsp:nvSpPr>
        <dsp:cNvPr id="0" name=""/>
        <dsp:cNvSpPr/>
      </dsp:nvSpPr>
      <dsp:spPr>
        <a:xfrm>
          <a:off x="3606333" y="195"/>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EACCDF-0D20-4943-A73C-0D9F5A54C38A}">
      <dsp:nvSpPr>
        <dsp:cNvPr id="0" name=""/>
        <dsp:cNvSpPr/>
      </dsp:nvSpPr>
      <dsp:spPr>
        <a:xfrm>
          <a:off x="3794831" y="188694"/>
          <a:ext cx="520615" cy="5206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148D78-BE37-4A84-BA88-E062305627AC}">
      <dsp:nvSpPr>
        <dsp:cNvPr id="0" name=""/>
        <dsp:cNvSpPr/>
      </dsp:nvSpPr>
      <dsp:spPr>
        <a:xfrm>
          <a:off x="4680697" y="208782"/>
          <a:ext cx="2115800" cy="89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Receive priority in filling </a:t>
          </a:r>
          <a:r>
            <a:rPr lang="en-US" sz="1800" kern="1200" dirty="0"/>
            <a:t>“downstream” procurement opportunities</a:t>
          </a:r>
        </a:p>
      </dsp:txBody>
      <dsp:txXfrm>
        <a:off x="4680697" y="208782"/>
        <a:ext cx="2115800" cy="897612"/>
      </dsp:txXfrm>
    </dsp:sp>
    <dsp:sp modelId="{43AB2AB5-2372-41F1-BA45-7B342B48DEE4}">
      <dsp:nvSpPr>
        <dsp:cNvPr id="0" name=""/>
        <dsp:cNvSpPr/>
      </dsp:nvSpPr>
      <dsp:spPr>
        <a:xfrm>
          <a:off x="0" y="1371017"/>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8674C-27B7-46AF-9852-010BEF035628}">
      <dsp:nvSpPr>
        <dsp:cNvPr id="0" name=""/>
        <dsp:cNvSpPr/>
      </dsp:nvSpPr>
      <dsp:spPr>
        <a:xfrm>
          <a:off x="0" y="1547728"/>
          <a:ext cx="521979" cy="5441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94785-3663-40E1-92DE-CD0356F20253}">
      <dsp:nvSpPr>
        <dsp:cNvPr id="0" name=""/>
        <dsp:cNvSpPr/>
      </dsp:nvSpPr>
      <dsp:spPr>
        <a:xfrm>
          <a:off x="1197414" y="1511812"/>
          <a:ext cx="2115800" cy="977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Vetted SD/VOBs are</a:t>
          </a:r>
          <a:r>
            <a:rPr lang="en-US" sz="1800" b="1" kern="1200" dirty="0"/>
            <a:t> proactively promoted to corporations</a:t>
          </a:r>
          <a:endParaRPr lang="en-US" sz="1800" kern="1200" dirty="0"/>
        </a:p>
      </dsp:txBody>
      <dsp:txXfrm>
        <a:off x="1197414" y="1511812"/>
        <a:ext cx="2115800" cy="977149"/>
      </dsp:txXfrm>
    </dsp:sp>
    <dsp:sp modelId="{8EE89D9C-4367-44FE-B925-D3979DB87C3B}">
      <dsp:nvSpPr>
        <dsp:cNvPr id="0" name=""/>
        <dsp:cNvSpPr/>
      </dsp:nvSpPr>
      <dsp:spPr>
        <a:xfrm>
          <a:off x="3842932" y="1797078"/>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4F8A6-3325-46C7-A6F0-8EB73241FE92}">
      <dsp:nvSpPr>
        <dsp:cNvPr id="0" name=""/>
        <dsp:cNvSpPr/>
      </dsp:nvSpPr>
      <dsp:spPr>
        <a:xfrm>
          <a:off x="4031431" y="1985576"/>
          <a:ext cx="520615" cy="5206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0E0C78-ACF8-481B-BD22-D98DF5DE31B3}">
      <dsp:nvSpPr>
        <dsp:cNvPr id="0" name=""/>
        <dsp:cNvSpPr/>
      </dsp:nvSpPr>
      <dsp:spPr>
        <a:xfrm>
          <a:off x="4932890" y="1797078"/>
          <a:ext cx="2115800" cy="89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Access to a network </a:t>
          </a:r>
          <a:r>
            <a:rPr lang="en-US" sz="1800" kern="1200" dirty="0"/>
            <a:t>of coaches, advisors, industry specific subject matter experts</a:t>
          </a:r>
        </a:p>
      </dsp:txBody>
      <dsp:txXfrm>
        <a:off x="4932890" y="1797078"/>
        <a:ext cx="2115800" cy="897612"/>
      </dsp:txXfrm>
    </dsp:sp>
    <dsp:sp modelId="{5F0A25FA-4A47-4B83-9C04-26EE8FCA9058}">
      <dsp:nvSpPr>
        <dsp:cNvPr id="0" name=""/>
        <dsp:cNvSpPr/>
      </dsp:nvSpPr>
      <dsp:spPr>
        <a:xfrm>
          <a:off x="0" y="3344725"/>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1B2F45-AC4C-4701-8690-EC1800997EE5}">
      <dsp:nvSpPr>
        <dsp:cNvPr id="0" name=""/>
        <dsp:cNvSpPr/>
      </dsp:nvSpPr>
      <dsp:spPr>
        <a:xfrm>
          <a:off x="0" y="3542843"/>
          <a:ext cx="554101" cy="5013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50E43-DC80-484D-B8C6-E47DCBA93EE6}">
      <dsp:nvSpPr>
        <dsp:cNvPr id="0" name=""/>
        <dsp:cNvSpPr/>
      </dsp:nvSpPr>
      <dsp:spPr>
        <a:xfrm>
          <a:off x="1167518" y="3185008"/>
          <a:ext cx="2290312" cy="1461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Opportunities for strategic partnerships</a:t>
          </a:r>
          <a:r>
            <a:rPr lang="en-US" sz="1800" kern="1200" dirty="0"/>
            <a:t> and develop new business with other SD/VOBs</a:t>
          </a:r>
        </a:p>
      </dsp:txBody>
      <dsp:txXfrm>
        <a:off x="1167518" y="3185008"/>
        <a:ext cx="2290312" cy="1461734"/>
      </dsp:txXfrm>
    </dsp:sp>
    <dsp:sp modelId="{7DDB6295-E1A5-47CC-9918-555844F811B2}">
      <dsp:nvSpPr>
        <dsp:cNvPr id="0" name=""/>
        <dsp:cNvSpPr/>
      </dsp:nvSpPr>
      <dsp:spPr>
        <a:xfrm>
          <a:off x="3919075" y="3596361"/>
          <a:ext cx="897612" cy="8976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3892B-6AFD-43CD-BF8B-21BB8EB50A4E}">
      <dsp:nvSpPr>
        <dsp:cNvPr id="0" name=""/>
        <dsp:cNvSpPr/>
      </dsp:nvSpPr>
      <dsp:spPr>
        <a:xfrm>
          <a:off x="4118686" y="4064520"/>
          <a:ext cx="520615" cy="52061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9B7DA-2B53-423F-8092-37C63FBAF328}">
      <dsp:nvSpPr>
        <dsp:cNvPr id="0" name=""/>
        <dsp:cNvSpPr/>
      </dsp:nvSpPr>
      <dsp:spPr>
        <a:xfrm>
          <a:off x="4878006" y="3782454"/>
          <a:ext cx="2781643" cy="897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t>Comprehensive support and resources </a:t>
          </a:r>
          <a:r>
            <a:rPr lang="en-US" sz="1800" kern="1200" dirty="0"/>
            <a:t>to win and then successfully deliver procurement opportunities</a:t>
          </a:r>
        </a:p>
      </dsp:txBody>
      <dsp:txXfrm>
        <a:off x="4878006" y="3782454"/>
        <a:ext cx="2781643" cy="897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48AF1-0C5B-413A-A810-8FD30024B996}">
      <dsp:nvSpPr>
        <dsp:cNvPr id="0" name=""/>
        <dsp:cNvSpPr/>
      </dsp:nvSpPr>
      <dsp:spPr>
        <a:xfrm>
          <a:off x="67987" y="227571"/>
          <a:ext cx="1305511" cy="1305511"/>
        </a:xfrm>
        <a:prstGeom prst="ellipse">
          <a:avLst/>
        </a:prstGeom>
        <a:solidFill>
          <a:schemeClr val="bg2">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ECEF2199-A313-44EC-B443-EFBA44A79918}">
      <dsp:nvSpPr>
        <dsp:cNvPr id="0" name=""/>
        <dsp:cNvSpPr/>
      </dsp:nvSpPr>
      <dsp:spPr>
        <a:xfrm>
          <a:off x="342144" y="501729"/>
          <a:ext cx="757196" cy="7571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874D58-1F76-4989-A960-875BE75AFAFB}">
      <dsp:nvSpPr>
        <dsp:cNvPr id="0" name=""/>
        <dsp:cNvSpPr/>
      </dsp:nvSpPr>
      <dsp:spPr>
        <a:xfrm>
          <a:off x="1653250" y="227571"/>
          <a:ext cx="3077276" cy="130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accent1">
                  <a:lumMod val="50000"/>
                </a:schemeClr>
              </a:solidFill>
            </a:rPr>
            <a:t>Money you </a:t>
          </a:r>
          <a:r>
            <a:rPr lang="en-US" sz="2400" b="1" kern="1200" dirty="0">
              <a:solidFill>
                <a:schemeClr val="accent1">
                  <a:lumMod val="50000"/>
                </a:schemeClr>
              </a:solidFill>
            </a:rPr>
            <a:t>don't need to pay back</a:t>
          </a:r>
          <a:r>
            <a:rPr lang="en-US" sz="2400" kern="1200" dirty="0">
              <a:solidFill>
                <a:schemeClr val="accent1">
                  <a:lumMod val="50000"/>
                </a:schemeClr>
              </a:solidFill>
            </a:rPr>
            <a:t>.</a:t>
          </a:r>
        </a:p>
      </dsp:txBody>
      <dsp:txXfrm>
        <a:off x="1653250" y="227571"/>
        <a:ext cx="3077276" cy="1305511"/>
      </dsp:txXfrm>
    </dsp:sp>
    <dsp:sp modelId="{B993899F-9CCB-46F7-ACB6-9B66B256F656}">
      <dsp:nvSpPr>
        <dsp:cNvPr id="0" name=""/>
        <dsp:cNvSpPr/>
      </dsp:nvSpPr>
      <dsp:spPr>
        <a:xfrm>
          <a:off x="5266719" y="227571"/>
          <a:ext cx="1305511" cy="1305511"/>
        </a:xfrm>
        <a:prstGeom prst="ellipse">
          <a:avLst/>
        </a:prstGeom>
        <a:solidFill>
          <a:schemeClr val="bg2">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FB7703A3-11DA-4393-B33C-C174F0EDC8CF}">
      <dsp:nvSpPr>
        <dsp:cNvPr id="0" name=""/>
        <dsp:cNvSpPr/>
      </dsp:nvSpPr>
      <dsp:spPr>
        <a:xfrm>
          <a:off x="5540876" y="501729"/>
          <a:ext cx="757196" cy="7571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270E3-4726-4713-9869-F5566BD07FAF}">
      <dsp:nvSpPr>
        <dsp:cNvPr id="0" name=""/>
        <dsp:cNvSpPr/>
      </dsp:nvSpPr>
      <dsp:spPr>
        <a:xfrm>
          <a:off x="6851983" y="227571"/>
          <a:ext cx="3077276" cy="130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accent1">
                  <a:lumMod val="50000"/>
                </a:schemeClr>
              </a:solidFill>
            </a:rPr>
            <a:t>Supports</a:t>
          </a:r>
          <a:r>
            <a:rPr lang="en-US" sz="2400" kern="1200" dirty="0">
              <a:solidFill>
                <a:schemeClr val="accent1">
                  <a:lumMod val="50000"/>
                </a:schemeClr>
              </a:solidFill>
            </a:rPr>
            <a:t> industries or social projects.</a:t>
          </a:r>
        </a:p>
      </dsp:txBody>
      <dsp:txXfrm>
        <a:off x="6851983" y="227571"/>
        <a:ext cx="3077276" cy="1305511"/>
      </dsp:txXfrm>
    </dsp:sp>
    <dsp:sp modelId="{2189E5D5-6D81-46B4-9C12-DC92F203690B}">
      <dsp:nvSpPr>
        <dsp:cNvPr id="0" name=""/>
        <dsp:cNvSpPr/>
      </dsp:nvSpPr>
      <dsp:spPr>
        <a:xfrm>
          <a:off x="67987" y="2161092"/>
          <a:ext cx="1305511" cy="1305511"/>
        </a:xfrm>
        <a:prstGeom prst="ellipse">
          <a:avLst/>
        </a:prstGeom>
        <a:solidFill>
          <a:schemeClr val="bg2">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51902364-FC29-4150-BA23-B43BF38CF784}">
      <dsp:nvSpPr>
        <dsp:cNvPr id="0" name=""/>
        <dsp:cNvSpPr/>
      </dsp:nvSpPr>
      <dsp:spPr>
        <a:xfrm>
          <a:off x="342144" y="2435250"/>
          <a:ext cx="757196" cy="7571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8C756B-5FCB-45D0-B78C-93BFC9995DFE}">
      <dsp:nvSpPr>
        <dsp:cNvPr id="0" name=""/>
        <dsp:cNvSpPr/>
      </dsp:nvSpPr>
      <dsp:spPr>
        <a:xfrm>
          <a:off x="1482369" y="2161092"/>
          <a:ext cx="3419038" cy="130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22350">
            <a:lnSpc>
              <a:spcPct val="100000"/>
            </a:lnSpc>
            <a:spcBef>
              <a:spcPct val="0"/>
            </a:spcBef>
            <a:spcAft>
              <a:spcPct val="35000"/>
            </a:spcAft>
            <a:buNone/>
          </a:pPr>
          <a:r>
            <a:rPr lang="en-US" sz="2300" kern="1200" dirty="0">
              <a:solidFill>
                <a:schemeClr val="accent1">
                  <a:lumMod val="50000"/>
                </a:schemeClr>
              </a:solidFill>
            </a:rPr>
            <a:t>Typical grants for micro, </a:t>
          </a:r>
          <a:r>
            <a:rPr lang="en-US" sz="2300" b="1" kern="1200" dirty="0">
              <a:solidFill>
                <a:schemeClr val="accent1">
                  <a:lumMod val="50000"/>
                </a:schemeClr>
              </a:solidFill>
            </a:rPr>
            <a:t>small</a:t>
          </a:r>
          <a:r>
            <a:rPr lang="en-US" sz="2300" kern="1200" dirty="0">
              <a:solidFill>
                <a:schemeClr val="accent1">
                  <a:lumMod val="50000"/>
                </a:schemeClr>
              </a:solidFill>
            </a:rPr>
            <a:t> businesses, and startups: </a:t>
          </a:r>
          <a:r>
            <a:rPr lang="en-US" sz="2800" b="1" kern="1200" dirty="0">
              <a:solidFill>
                <a:schemeClr val="tx2"/>
              </a:solidFill>
            </a:rPr>
            <a:t>up to $20K</a:t>
          </a:r>
          <a:r>
            <a:rPr lang="en-US" sz="2300" kern="1200" dirty="0">
              <a:solidFill>
                <a:schemeClr val="accent1">
                  <a:lumMod val="50000"/>
                </a:schemeClr>
              </a:solidFill>
            </a:rPr>
            <a:t>.</a:t>
          </a:r>
        </a:p>
      </dsp:txBody>
      <dsp:txXfrm>
        <a:off x="1482369" y="2161092"/>
        <a:ext cx="3419038" cy="1305511"/>
      </dsp:txXfrm>
    </dsp:sp>
    <dsp:sp modelId="{6E3842B1-1968-44CC-AE28-083A8F376E04}">
      <dsp:nvSpPr>
        <dsp:cNvPr id="0" name=""/>
        <dsp:cNvSpPr/>
      </dsp:nvSpPr>
      <dsp:spPr>
        <a:xfrm>
          <a:off x="5437600" y="2161092"/>
          <a:ext cx="1305511" cy="1305511"/>
        </a:xfrm>
        <a:prstGeom prst="ellipse">
          <a:avLst/>
        </a:prstGeom>
        <a:solidFill>
          <a:schemeClr val="bg2">
            <a:lumMod val="40000"/>
            <a:lumOff val="6000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2C78C15C-0B87-464C-A8A0-A36534848778}">
      <dsp:nvSpPr>
        <dsp:cNvPr id="0" name=""/>
        <dsp:cNvSpPr/>
      </dsp:nvSpPr>
      <dsp:spPr>
        <a:xfrm>
          <a:off x="5711757" y="2435250"/>
          <a:ext cx="757196" cy="7571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1ACBA1-40EB-4F26-8B0C-1AC5E72C8E8F}">
      <dsp:nvSpPr>
        <dsp:cNvPr id="0" name=""/>
        <dsp:cNvSpPr/>
      </dsp:nvSpPr>
      <dsp:spPr>
        <a:xfrm>
          <a:off x="7022864" y="2161092"/>
          <a:ext cx="3077276" cy="1305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accent1">
                  <a:lumMod val="50000"/>
                </a:schemeClr>
              </a:solidFill>
            </a:rPr>
            <a:t>Government grants are higher but often </a:t>
          </a:r>
          <a:r>
            <a:rPr lang="en-US" sz="2400" b="1" kern="1200" dirty="0">
              <a:solidFill>
                <a:schemeClr val="accent1">
                  <a:lumMod val="50000"/>
                </a:schemeClr>
              </a:solidFill>
            </a:rPr>
            <a:t>less accessible to startups</a:t>
          </a:r>
          <a:r>
            <a:rPr lang="en-US" sz="2400" kern="1200" dirty="0">
              <a:solidFill>
                <a:schemeClr val="accent1">
                  <a:lumMod val="50000"/>
                </a:schemeClr>
              </a:solidFill>
            </a:rPr>
            <a:t>.</a:t>
          </a:r>
        </a:p>
      </dsp:txBody>
      <dsp:txXfrm>
        <a:off x="7022864" y="2161092"/>
        <a:ext cx="3077276" cy="13055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3DD1F-CD49-4682-A0C8-195822DDE25D}">
      <dsp:nvSpPr>
        <dsp:cNvPr id="0" name=""/>
        <dsp:cNvSpPr/>
      </dsp:nvSpPr>
      <dsp:spPr>
        <a:xfrm>
          <a:off x="418071" y="939166"/>
          <a:ext cx="1235440" cy="12354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63ECD-9C66-41E1-B105-685ACBD3A1BD}">
      <dsp:nvSpPr>
        <dsp:cNvPr id="0" name=""/>
        <dsp:cNvSpPr/>
      </dsp:nvSpPr>
      <dsp:spPr>
        <a:xfrm>
          <a:off x="677513" y="1198609"/>
          <a:ext cx="716555" cy="7165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7BECAD-4D24-4769-A6C2-DEAF7D05ECEB}">
      <dsp:nvSpPr>
        <dsp:cNvPr id="0" name=""/>
        <dsp:cNvSpPr/>
      </dsp:nvSpPr>
      <dsp:spPr>
        <a:xfrm>
          <a:off x="1918248" y="939166"/>
          <a:ext cx="2912108" cy="123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Access to microloans, regular loans, and more.</a:t>
          </a:r>
        </a:p>
      </dsp:txBody>
      <dsp:txXfrm>
        <a:off x="1918248" y="939166"/>
        <a:ext cx="2912108" cy="1235440"/>
      </dsp:txXfrm>
    </dsp:sp>
    <dsp:sp modelId="{27EF803A-ECFB-4919-AC36-B19F752FDF7E}">
      <dsp:nvSpPr>
        <dsp:cNvPr id="0" name=""/>
        <dsp:cNvSpPr/>
      </dsp:nvSpPr>
      <dsp:spPr>
        <a:xfrm>
          <a:off x="5337770" y="939166"/>
          <a:ext cx="1235440" cy="12354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C154EE-DF43-4D86-A095-F9D91CE65AF2}">
      <dsp:nvSpPr>
        <dsp:cNvPr id="0" name=""/>
        <dsp:cNvSpPr/>
      </dsp:nvSpPr>
      <dsp:spPr>
        <a:xfrm>
          <a:off x="5597212" y="1198609"/>
          <a:ext cx="716555" cy="7165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E38D45-CF19-44E7-9A1A-A904C2C5A96E}">
      <dsp:nvSpPr>
        <dsp:cNvPr id="0" name=""/>
        <dsp:cNvSpPr/>
      </dsp:nvSpPr>
      <dsp:spPr>
        <a:xfrm>
          <a:off x="6837947" y="939166"/>
          <a:ext cx="2912108" cy="123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Ensuring affordability and reasonable terms.</a:t>
          </a:r>
        </a:p>
      </dsp:txBody>
      <dsp:txXfrm>
        <a:off x="6837947" y="939166"/>
        <a:ext cx="2912108" cy="1235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C5365-6E98-4411-9217-5E1DA36A94BC}">
      <dsp:nvSpPr>
        <dsp:cNvPr id="0" name=""/>
        <dsp:cNvSpPr/>
      </dsp:nvSpPr>
      <dsp:spPr>
        <a:xfrm>
          <a:off x="0" y="895997"/>
          <a:ext cx="6708808" cy="16541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402CCE-D4A8-436F-80EC-8B1D3F284F06}">
      <dsp:nvSpPr>
        <dsp:cNvPr id="0" name=""/>
        <dsp:cNvSpPr/>
      </dsp:nvSpPr>
      <dsp:spPr>
        <a:xfrm>
          <a:off x="500380" y="1268181"/>
          <a:ext cx="909782" cy="9097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73A36-B73D-4F1F-BEED-945EA167AB7F}">
      <dsp:nvSpPr>
        <dsp:cNvPr id="0" name=""/>
        <dsp:cNvSpPr/>
      </dsp:nvSpPr>
      <dsp:spPr>
        <a:xfrm>
          <a:off x="1910542" y="895997"/>
          <a:ext cx="4798265" cy="16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4" tIns="175064" rIns="175064" bIns="175064"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accent1">
                  <a:lumMod val="50000"/>
                </a:schemeClr>
              </a:solidFill>
            </a:rPr>
            <a:t>New opportunities added weekly.</a:t>
          </a:r>
        </a:p>
      </dsp:txBody>
      <dsp:txXfrm>
        <a:off x="1910542" y="895997"/>
        <a:ext cx="4798265" cy="1654149"/>
      </dsp:txXfrm>
    </dsp:sp>
    <dsp:sp modelId="{EF865A61-4F3B-45D2-9258-3E72541D6477}">
      <dsp:nvSpPr>
        <dsp:cNvPr id="0" name=""/>
        <dsp:cNvSpPr/>
      </dsp:nvSpPr>
      <dsp:spPr>
        <a:xfrm>
          <a:off x="0" y="2963684"/>
          <a:ext cx="6708808" cy="16541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40890-F67F-4465-B6E1-E410C51222FB}">
      <dsp:nvSpPr>
        <dsp:cNvPr id="0" name=""/>
        <dsp:cNvSpPr/>
      </dsp:nvSpPr>
      <dsp:spPr>
        <a:xfrm>
          <a:off x="500380" y="3335868"/>
          <a:ext cx="909782" cy="9097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3FFEF8-EAB7-4E99-B8F7-EE98AAE136F2}">
      <dsp:nvSpPr>
        <dsp:cNvPr id="0" name=""/>
        <dsp:cNvSpPr/>
      </dsp:nvSpPr>
      <dsp:spPr>
        <a:xfrm>
          <a:off x="1910542" y="2963684"/>
          <a:ext cx="4798265" cy="16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064" tIns="175064" rIns="175064" bIns="175064"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accent1">
                  <a:lumMod val="50000"/>
                </a:schemeClr>
              </a:solidFill>
            </a:rPr>
            <a:t>Notifications about new funding options as soon as they become available.</a:t>
          </a:r>
        </a:p>
      </dsp:txBody>
      <dsp:txXfrm>
        <a:off x="1910542" y="2963684"/>
        <a:ext cx="4798265" cy="165414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278E90-E8C8-D143-95CB-9095A16FA4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44DA84-D53B-A346-AECC-4C6D938E11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318BA3-361A-B34A-8078-13F3D3BBB627}" type="datetimeFigureOut">
              <a:rPr lang="en-US"/>
              <a:pPr/>
              <a:t>8/26/2024</a:t>
            </a:fld>
            <a:endParaRPr lang="en-US"/>
          </a:p>
        </p:txBody>
      </p:sp>
      <p:sp>
        <p:nvSpPr>
          <p:cNvPr id="4" name="Footer Placeholder 3">
            <a:extLst>
              <a:ext uri="{FF2B5EF4-FFF2-40B4-BE49-F238E27FC236}">
                <a16:creationId xmlns:a16="http://schemas.microsoft.com/office/drawing/2014/main" id="{CBCE91FD-4CF3-3744-949D-BE28ABA400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5A93BA-B4D2-2A43-B32C-3160291D89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D85044-EE2A-924B-BDE4-4959A94E5F83}" type="slidenum">
              <a:rPr/>
              <a:pPr/>
              <a:t>‹#›</a:t>
            </a:fld>
            <a:endParaRPr lang="en-US"/>
          </a:p>
        </p:txBody>
      </p:sp>
    </p:spTree>
    <p:extLst>
      <p:ext uri="{BB962C8B-B14F-4D97-AF65-F5344CB8AC3E}">
        <p14:creationId xmlns:p14="http://schemas.microsoft.com/office/powerpoint/2010/main" val="3009242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DAC2E-733B-4599-A7B4-F71A05D91CD7}" type="datetimeFigureOut">
              <a:rPr lang="en-US" smtClean="0"/>
              <a:pPr/>
              <a:t>8/26/2024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A2D77-3B8E-4565-B84E-0ED363FAE14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DD21E5-C797-4859-80D8-9F6BFF6A8A42}" type="slidenum">
              <a:rPr lang="en-ID" smtClean="0"/>
              <a:pPr/>
              <a:t>2</a:t>
            </a:fld>
            <a:endParaRPr lang="en-ID"/>
          </a:p>
        </p:txBody>
      </p:sp>
    </p:spTree>
    <p:extLst>
      <p:ext uri="{BB962C8B-B14F-4D97-AF65-F5344CB8AC3E}">
        <p14:creationId xmlns:p14="http://schemas.microsoft.com/office/powerpoint/2010/main" val="141645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term </a:t>
            </a:r>
            <a:r>
              <a:rPr lang="en-US" b="1" dirty="0"/>
              <a:t>Ready Willing and Able</a:t>
            </a:r>
            <a:r>
              <a:rPr lang="en-US" dirty="0"/>
              <a:t> to highlight the key goal for suppliers who complete the </a:t>
            </a:r>
            <a:r>
              <a:rPr lang="en-US" dirty="0" err="1"/>
              <a:t>the</a:t>
            </a:r>
            <a:r>
              <a:rPr lang="en-US" dirty="0"/>
              <a:t> Vetted Bench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308B4-E148-47F4-AAC6-1124D8FE5C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2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3"/>
              </a:spcAft>
            </a:pPr>
            <a:endParaRPr lang="en-US" dirty="0"/>
          </a:p>
        </p:txBody>
      </p:sp>
      <p:sp>
        <p:nvSpPr>
          <p:cNvPr id="4" name="Slide Number Placeholder 3"/>
          <p:cNvSpPr>
            <a:spLocks noGrp="1"/>
          </p:cNvSpPr>
          <p:nvPr>
            <p:ph type="sldNum" sz="quarter" idx="5"/>
          </p:nvPr>
        </p:nvSpPr>
        <p:spPr/>
        <p:txBody>
          <a:bodyPr/>
          <a:lstStyle/>
          <a:p>
            <a:fld id="{F11308B4-E148-47F4-AAC6-1124D8FE5CF8}" type="slidenum">
              <a:rPr lang="en-US" smtClean="0"/>
              <a:t>8</a:t>
            </a:fld>
            <a:endParaRPr lang="en-US"/>
          </a:p>
        </p:txBody>
      </p:sp>
    </p:spTree>
    <p:extLst>
      <p:ext uri="{BB962C8B-B14F-4D97-AF65-F5344CB8AC3E}">
        <p14:creationId xmlns:p14="http://schemas.microsoft.com/office/powerpoint/2010/main" val="374655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308B4-E148-47F4-AAC6-1124D8FE5CF8}" type="slidenum">
              <a:rPr lang="en-US" smtClean="0"/>
              <a:t>9</a:t>
            </a:fld>
            <a:endParaRPr lang="en-US"/>
          </a:p>
        </p:txBody>
      </p:sp>
    </p:spTree>
    <p:extLst>
      <p:ext uri="{BB962C8B-B14F-4D97-AF65-F5344CB8AC3E}">
        <p14:creationId xmlns:p14="http://schemas.microsoft.com/office/powerpoint/2010/main" val="220845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308B4-E148-47F4-AAC6-1124D8FE5CF8}" type="slidenum">
              <a:rPr lang="en-US" smtClean="0"/>
              <a:t>10</a:t>
            </a:fld>
            <a:endParaRPr lang="en-US"/>
          </a:p>
        </p:txBody>
      </p:sp>
    </p:spTree>
    <p:extLst>
      <p:ext uri="{BB962C8B-B14F-4D97-AF65-F5344CB8AC3E}">
        <p14:creationId xmlns:p14="http://schemas.microsoft.com/office/powerpoint/2010/main" val="413489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1308B4-E148-47F4-AAC6-1124D8FE5CF8}" type="slidenum">
              <a:rPr lang="en-US" smtClean="0"/>
              <a:t>11</a:t>
            </a:fld>
            <a:endParaRPr lang="en-US"/>
          </a:p>
        </p:txBody>
      </p:sp>
    </p:spTree>
    <p:extLst>
      <p:ext uri="{BB962C8B-B14F-4D97-AF65-F5344CB8AC3E}">
        <p14:creationId xmlns:p14="http://schemas.microsoft.com/office/powerpoint/2010/main" val="260818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14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069F352-1698-804B-8C62-52509D0A9361}"/>
              </a:ext>
            </a:extLst>
          </p:cNvPr>
          <p:cNvSpPr>
            <a:spLocks noGrp="1"/>
          </p:cNvSpPr>
          <p:nvPr>
            <p:ph type="pic" sz="quarter" idx="11"/>
          </p:nvPr>
        </p:nvSpPr>
        <p:spPr>
          <a:xfrm>
            <a:off x="5785512" y="790709"/>
            <a:ext cx="2688523" cy="2688523"/>
          </a:xfrm>
          <a:custGeom>
            <a:avLst/>
            <a:gdLst>
              <a:gd name="connsiteX0" fmla="*/ 158730 w 2688523"/>
              <a:gd name="connsiteY0" fmla="*/ 0 h 2688523"/>
              <a:gd name="connsiteX1" fmla="*/ 2529793 w 2688523"/>
              <a:gd name="connsiteY1" fmla="*/ 0 h 2688523"/>
              <a:gd name="connsiteX2" fmla="*/ 2688523 w 2688523"/>
              <a:gd name="connsiteY2" fmla="*/ 158730 h 2688523"/>
              <a:gd name="connsiteX3" fmla="*/ 2688523 w 2688523"/>
              <a:gd name="connsiteY3" fmla="*/ 2529793 h 2688523"/>
              <a:gd name="connsiteX4" fmla="*/ 2529793 w 2688523"/>
              <a:gd name="connsiteY4" fmla="*/ 2688523 h 2688523"/>
              <a:gd name="connsiteX5" fmla="*/ 158730 w 2688523"/>
              <a:gd name="connsiteY5" fmla="*/ 2688523 h 2688523"/>
              <a:gd name="connsiteX6" fmla="*/ 0 w 2688523"/>
              <a:gd name="connsiteY6" fmla="*/ 2529793 h 2688523"/>
              <a:gd name="connsiteX7" fmla="*/ 0 w 2688523"/>
              <a:gd name="connsiteY7" fmla="*/ 158730 h 2688523"/>
              <a:gd name="connsiteX8" fmla="*/ 158730 w 2688523"/>
              <a:gd name="connsiteY8" fmla="*/ 0 h 268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8523" h="2688523">
                <a:moveTo>
                  <a:pt x="158730" y="0"/>
                </a:moveTo>
                <a:lnTo>
                  <a:pt x="2529793" y="0"/>
                </a:lnTo>
                <a:cubicBezTo>
                  <a:pt x="2617457" y="0"/>
                  <a:pt x="2688523" y="71066"/>
                  <a:pt x="2688523" y="158730"/>
                </a:cubicBezTo>
                <a:lnTo>
                  <a:pt x="2688523" y="2529793"/>
                </a:lnTo>
                <a:cubicBezTo>
                  <a:pt x="2688523" y="2617457"/>
                  <a:pt x="2617457" y="2688523"/>
                  <a:pt x="2529793" y="2688523"/>
                </a:cubicBezTo>
                <a:lnTo>
                  <a:pt x="158730" y="2688523"/>
                </a:lnTo>
                <a:cubicBezTo>
                  <a:pt x="71066" y="2688523"/>
                  <a:pt x="0" y="2617457"/>
                  <a:pt x="0" y="2529793"/>
                </a:cubicBezTo>
                <a:lnTo>
                  <a:pt x="0" y="158730"/>
                </a:lnTo>
                <a:cubicBezTo>
                  <a:pt x="0" y="71066"/>
                  <a:pt x="71066" y="0"/>
                  <a:pt x="15873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105EE265-292B-A54F-A108-589F4F95DDE4}"/>
              </a:ext>
            </a:extLst>
          </p:cNvPr>
          <p:cNvSpPr>
            <a:spLocks noGrp="1"/>
          </p:cNvSpPr>
          <p:nvPr>
            <p:ph type="pic" sz="quarter" idx="12"/>
          </p:nvPr>
        </p:nvSpPr>
        <p:spPr>
          <a:xfrm>
            <a:off x="8658095" y="3888056"/>
            <a:ext cx="2179237" cy="2179237"/>
          </a:xfrm>
          <a:custGeom>
            <a:avLst/>
            <a:gdLst>
              <a:gd name="connsiteX0" fmla="*/ 128662 w 2179237"/>
              <a:gd name="connsiteY0" fmla="*/ 0 h 2179237"/>
              <a:gd name="connsiteX1" fmla="*/ 2050575 w 2179237"/>
              <a:gd name="connsiteY1" fmla="*/ 0 h 2179237"/>
              <a:gd name="connsiteX2" fmla="*/ 2179237 w 2179237"/>
              <a:gd name="connsiteY2" fmla="*/ 128662 h 2179237"/>
              <a:gd name="connsiteX3" fmla="*/ 2179237 w 2179237"/>
              <a:gd name="connsiteY3" fmla="*/ 2050575 h 2179237"/>
              <a:gd name="connsiteX4" fmla="*/ 2050575 w 2179237"/>
              <a:gd name="connsiteY4" fmla="*/ 2179237 h 2179237"/>
              <a:gd name="connsiteX5" fmla="*/ 128662 w 2179237"/>
              <a:gd name="connsiteY5" fmla="*/ 2179237 h 2179237"/>
              <a:gd name="connsiteX6" fmla="*/ 0 w 2179237"/>
              <a:gd name="connsiteY6" fmla="*/ 2050575 h 2179237"/>
              <a:gd name="connsiteX7" fmla="*/ 0 w 2179237"/>
              <a:gd name="connsiteY7" fmla="*/ 128662 h 2179237"/>
              <a:gd name="connsiteX8" fmla="*/ 128662 w 2179237"/>
              <a:gd name="connsiteY8" fmla="*/ 0 h 21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9237" h="2179237">
                <a:moveTo>
                  <a:pt x="128662" y="0"/>
                </a:moveTo>
                <a:lnTo>
                  <a:pt x="2050575" y="0"/>
                </a:lnTo>
                <a:cubicBezTo>
                  <a:pt x="2121633" y="0"/>
                  <a:pt x="2179237" y="57604"/>
                  <a:pt x="2179237" y="128662"/>
                </a:cubicBezTo>
                <a:lnTo>
                  <a:pt x="2179237" y="2050575"/>
                </a:lnTo>
                <a:cubicBezTo>
                  <a:pt x="2179237" y="2121633"/>
                  <a:pt x="2121633" y="2179237"/>
                  <a:pt x="2050575" y="2179237"/>
                </a:cubicBezTo>
                <a:lnTo>
                  <a:pt x="128662" y="2179237"/>
                </a:lnTo>
                <a:cubicBezTo>
                  <a:pt x="57604" y="2179237"/>
                  <a:pt x="0" y="2121633"/>
                  <a:pt x="0" y="2050575"/>
                </a:cubicBezTo>
                <a:lnTo>
                  <a:pt x="0" y="128662"/>
                </a:lnTo>
                <a:cubicBezTo>
                  <a:pt x="0" y="57604"/>
                  <a:pt x="57604" y="0"/>
                  <a:pt x="1286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0EE7AADD-A139-5E4F-8253-0FE7B8F853CD}"/>
              </a:ext>
            </a:extLst>
          </p:cNvPr>
          <p:cNvSpPr>
            <a:spLocks noGrp="1"/>
          </p:cNvSpPr>
          <p:nvPr>
            <p:ph type="pic" sz="quarter" idx="13"/>
          </p:nvPr>
        </p:nvSpPr>
        <p:spPr>
          <a:xfrm>
            <a:off x="9771061" y="1507530"/>
            <a:ext cx="1573495" cy="1573495"/>
          </a:xfrm>
          <a:custGeom>
            <a:avLst/>
            <a:gdLst>
              <a:gd name="connsiteX0" fmla="*/ 150772 w 1573495"/>
              <a:gd name="connsiteY0" fmla="*/ 0 h 1573495"/>
              <a:gd name="connsiteX1" fmla="*/ 1422723 w 1573495"/>
              <a:gd name="connsiteY1" fmla="*/ 0 h 1573495"/>
              <a:gd name="connsiteX2" fmla="*/ 1573495 w 1573495"/>
              <a:gd name="connsiteY2" fmla="*/ 150772 h 1573495"/>
              <a:gd name="connsiteX3" fmla="*/ 1573495 w 1573495"/>
              <a:gd name="connsiteY3" fmla="*/ 1422723 h 1573495"/>
              <a:gd name="connsiteX4" fmla="*/ 1422723 w 1573495"/>
              <a:gd name="connsiteY4" fmla="*/ 1573495 h 1573495"/>
              <a:gd name="connsiteX5" fmla="*/ 150772 w 1573495"/>
              <a:gd name="connsiteY5" fmla="*/ 1573495 h 1573495"/>
              <a:gd name="connsiteX6" fmla="*/ 0 w 1573495"/>
              <a:gd name="connsiteY6" fmla="*/ 1422723 h 1573495"/>
              <a:gd name="connsiteX7" fmla="*/ 0 w 1573495"/>
              <a:gd name="connsiteY7" fmla="*/ 150772 h 1573495"/>
              <a:gd name="connsiteX8" fmla="*/ 150772 w 1573495"/>
              <a:gd name="connsiteY8" fmla="*/ 0 h 157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495" h="1573495">
                <a:moveTo>
                  <a:pt x="150772" y="0"/>
                </a:moveTo>
                <a:lnTo>
                  <a:pt x="1422723" y="0"/>
                </a:lnTo>
                <a:cubicBezTo>
                  <a:pt x="1505992" y="0"/>
                  <a:pt x="1573495" y="67503"/>
                  <a:pt x="1573495" y="150772"/>
                </a:cubicBezTo>
                <a:lnTo>
                  <a:pt x="1573495" y="1422723"/>
                </a:lnTo>
                <a:cubicBezTo>
                  <a:pt x="1573495" y="1505992"/>
                  <a:pt x="1505992" y="1573495"/>
                  <a:pt x="1422723" y="1573495"/>
                </a:cubicBezTo>
                <a:lnTo>
                  <a:pt x="150772" y="1573495"/>
                </a:lnTo>
                <a:cubicBezTo>
                  <a:pt x="67503" y="1573495"/>
                  <a:pt x="0" y="1505992"/>
                  <a:pt x="0" y="1422723"/>
                </a:cubicBezTo>
                <a:lnTo>
                  <a:pt x="0" y="150772"/>
                </a:lnTo>
                <a:cubicBezTo>
                  <a:pt x="0" y="67503"/>
                  <a:pt x="67503" y="0"/>
                  <a:pt x="15077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97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ACE3D9-5FE9-AE40-A565-90B85062DA29}"/>
              </a:ext>
            </a:extLst>
          </p:cNvPr>
          <p:cNvSpPr>
            <a:spLocks noGrp="1"/>
          </p:cNvSpPr>
          <p:nvPr>
            <p:ph type="pic" sz="quarter" idx="11"/>
          </p:nvPr>
        </p:nvSpPr>
        <p:spPr>
          <a:xfrm>
            <a:off x="649111" y="2949533"/>
            <a:ext cx="1986844" cy="2765029"/>
          </a:xfrm>
          <a:custGeom>
            <a:avLst/>
            <a:gdLst>
              <a:gd name="connsiteX0" fmla="*/ 127953 w 1986844"/>
              <a:gd name="connsiteY0" fmla="*/ 0 h 2765029"/>
              <a:gd name="connsiteX1" fmla="*/ 1986844 w 1986844"/>
              <a:gd name="connsiteY1" fmla="*/ 0 h 2765029"/>
              <a:gd name="connsiteX2" fmla="*/ 1986844 w 1986844"/>
              <a:gd name="connsiteY2" fmla="*/ 2765029 h 2765029"/>
              <a:gd name="connsiteX3" fmla="*/ 127953 w 1986844"/>
              <a:gd name="connsiteY3" fmla="*/ 2765029 h 2765029"/>
              <a:gd name="connsiteX4" fmla="*/ 0 w 1986844"/>
              <a:gd name="connsiteY4" fmla="*/ 2637076 h 2765029"/>
              <a:gd name="connsiteX5" fmla="*/ 0 w 1986844"/>
              <a:gd name="connsiteY5" fmla="*/ 127953 h 2765029"/>
              <a:gd name="connsiteX6" fmla="*/ 127953 w 1986844"/>
              <a:gd name="connsiteY6" fmla="*/ 0 h 276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844" h="2765029">
                <a:moveTo>
                  <a:pt x="127953" y="0"/>
                </a:moveTo>
                <a:lnTo>
                  <a:pt x="1986844" y="0"/>
                </a:lnTo>
                <a:lnTo>
                  <a:pt x="1986844" y="2765029"/>
                </a:lnTo>
                <a:lnTo>
                  <a:pt x="127953" y="2765029"/>
                </a:lnTo>
                <a:cubicBezTo>
                  <a:pt x="57287" y="2765029"/>
                  <a:pt x="0" y="2707742"/>
                  <a:pt x="0" y="2637076"/>
                </a:cubicBezTo>
                <a:lnTo>
                  <a:pt x="0" y="127953"/>
                </a:lnTo>
                <a:cubicBezTo>
                  <a:pt x="0" y="57287"/>
                  <a:pt x="57287" y="0"/>
                  <a:pt x="12795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E9BB43CA-28EA-6E45-9CAB-B3FC606312FE}"/>
              </a:ext>
            </a:extLst>
          </p:cNvPr>
          <p:cNvSpPr>
            <a:spLocks noGrp="1"/>
          </p:cNvSpPr>
          <p:nvPr>
            <p:ph type="pic" sz="quarter" idx="12"/>
          </p:nvPr>
        </p:nvSpPr>
        <p:spPr>
          <a:xfrm>
            <a:off x="6293557" y="2949534"/>
            <a:ext cx="1986844" cy="2765029"/>
          </a:xfrm>
          <a:custGeom>
            <a:avLst/>
            <a:gdLst>
              <a:gd name="connsiteX0" fmla="*/ 127953 w 1986844"/>
              <a:gd name="connsiteY0" fmla="*/ 0 h 2765029"/>
              <a:gd name="connsiteX1" fmla="*/ 1986844 w 1986844"/>
              <a:gd name="connsiteY1" fmla="*/ 0 h 2765029"/>
              <a:gd name="connsiteX2" fmla="*/ 1986844 w 1986844"/>
              <a:gd name="connsiteY2" fmla="*/ 2765029 h 2765029"/>
              <a:gd name="connsiteX3" fmla="*/ 127953 w 1986844"/>
              <a:gd name="connsiteY3" fmla="*/ 2765029 h 2765029"/>
              <a:gd name="connsiteX4" fmla="*/ 0 w 1986844"/>
              <a:gd name="connsiteY4" fmla="*/ 2637076 h 2765029"/>
              <a:gd name="connsiteX5" fmla="*/ 0 w 1986844"/>
              <a:gd name="connsiteY5" fmla="*/ 127953 h 2765029"/>
              <a:gd name="connsiteX6" fmla="*/ 127953 w 1986844"/>
              <a:gd name="connsiteY6" fmla="*/ 0 h 276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6844" h="2765029">
                <a:moveTo>
                  <a:pt x="127953" y="0"/>
                </a:moveTo>
                <a:lnTo>
                  <a:pt x="1986844" y="0"/>
                </a:lnTo>
                <a:lnTo>
                  <a:pt x="1986844" y="2765029"/>
                </a:lnTo>
                <a:lnTo>
                  <a:pt x="127953" y="2765029"/>
                </a:lnTo>
                <a:cubicBezTo>
                  <a:pt x="57287" y="2765029"/>
                  <a:pt x="0" y="2707742"/>
                  <a:pt x="0" y="2637076"/>
                </a:cubicBezTo>
                <a:lnTo>
                  <a:pt x="0" y="127953"/>
                </a:lnTo>
                <a:cubicBezTo>
                  <a:pt x="0" y="57287"/>
                  <a:pt x="57287" y="0"/>
                  <a:pt x="12795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9297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3316F4F-EF9C-4642-99A8-71D2B53378AB}"/>
              </a:ext>
            </a:extLst>
          </p:cNvPr>
          <p:cNvSpPr>
            <a:spLocks noGrp="1"/>
          </p:cNvSpPr>
          <p:nvPr>
            <p:ph type="pic" sz="quarter" idx="12"/>
          </p:nvPr>
        </p:nvSpPr>
        <p:spPr>
          <a:xfrm>
            <a:off x="6252879" y="3176719"/>
            <a:ext cx="1682878" cy="1682878"/>
          </a:xfrm>
          <a:custGeom>
            <a:avLst/>
            <a:gdLst>
              <a:gd name="connsiteX0" fmla="*/ 841439 w 1682878"/>
              <a:gd name="connsiteY0" fmla="*/ 0 h 1682878"/>
              <a:gd name="connsiteX1" fmla="*/ 1682878 w 1682878"/>
              <a:gd name="connsiteY1" fmla="*/ 841439 h 1682878"/>
              <a:gd name="connsiteX2" fmla="*/ 841439 w 1682878"/>
              <a:gd name="connsiteY2" fmla="*/ 1682878 h 1682878"/>
              <a:gd name="connsiteX3" fmla="*/ 0 w 1682878"/>
              <a:gd name="connsiteY3" fmla="*/ 841439 h 1682878"/>
              <a:gd name="connsiteX4" fmla="*/ 841439 w 1682878"/>
              <a:gd name="connsiteY4" fmla="*/ 0 h 168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878" h="1682878">
                <a:moveTo>
                  <a:pt x="841439" y="0"/>
                </a:moveTo>
                <a:cubicBezTo>
                  <a:pt x="1306153" y="0"/>
                  <a:pt x="1682878" y="376725"/>
                  <a:pt x="1682878" y="841439"/>
                </a:cubicBezTo>
                <a:cubicBezTo>
                  <a:pt x="1682878" y="1306153"/>
                  <a:pt x="1306153" y="1682878"/>
                  <a:pt x="841439" y="1682878"/>
                </a:cubicBezTo>
                <a:cubicBezTo>
                  <a:pt x="376725" y="1682878"/>
                  <a:pt x="0" y="1306153"/>
                  <a:pt x="0" y="841439"/>
                </a:cubicBezTo>
                <a:cubicBezTo>
                  <a:pt x="0" y="376725"/>
                  <a:pt x="376725" y="0"/>
                  <a:pt x="84143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2EF77BB9-37BE-BD4D-8227-422AFC5D5629}"/>
              </a:ext>
            </a:extLst>
          </p:cNvPr>
          <p:cNvSpPr>
            <a:spLocks noGrp="1"/>
          </p:cNvSpPr>
          <p:nvPr>
            <p:ph type="pic" sz="quarter" idx="13"/>
          </p:nvPr>
        </p:nvSpPr>
        <p:spPr>
          <a:xfrm>
            <a:off x="9390105" y="1330919"/>
            <a:ext cx="1682878" cy="1682878"/>
          </a:xfrm>
          <a:custGeom>
            <a:avLst/>
            <a:gdLst>
              <a:gd name="connsiteX0" fmla="*/ 841439 w 1682878"/>
              <a:gd name="connsiteY0" fmla="*/ 0 h 1682878"/>
              <a:gd name="connsiteX1" fmla="*/ 1682878 w 1682878"/>
              <a:gd name="connsiteY1" fmla="*/ 841439 h 1682878"/>
              <a:gd name="connsiteX2" fmla="*/ 841439 w 1682878"/>
              <a:gd name="connsiteY2" fmla="*/ 1682878 h 1682878"/>
              <a:gd name="connsiteX3" fmla="*/ 0 w 1682878"/>
              <a:gd name="connsiteY3" fmla="*/ 841439 h 1682878"/>
              <a:gd name="connsiteX4" fmla="*/ 841439 w 1682878"/>
              <a:gd name="connsiteY4" fmla="*/ 0 h 168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878" h="1682878">
                <a:moveTo>
                  <a:pt x="841439" y="0"/>
                </a:moveTo>
                <a:cubicBezTo>
                  <a:pt x="1306153" y="0"/>
                  <a:pt x="1682878" y="376725"/>
                  <a:pt x="1682878" y="841439"/>
                </a:cubicBezTo>
                <a:cubicBezTo>
                  <a:pt x="1682878" y="1306153"/>
                  <a:pt x="1306153" y="1682878"/>
                  <a:pt x="841439" y="1682878"/>
                </a:cubicBezTo>
                <a:cubicBezTo>
                  <a:pt x="376725" y="1682878"/>
                  <a:pt x="0" y="1306153"/>
                  <a:pt x="0" y="841439"/>
                </a:cubicBezTo>
                <a:cubicBezTo>
                  <a:pt x="0" y="376725"/>
                  <a:pt x="376725" y="0"/>
                  <a:pt x="84143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7" name="Picture Placeholder 16">
            <a:extLst>
              <a:ext uri="{FF2B5EF4-FFF2-40B4-BE49-F238E27FC236}">
                <a16:creationId xmlns:a16="http://schemas.microsoft.com/office/drawing/2014/main" id="{9DC0C5AB-D167-8A4C-9AF2-4D9DC31D60D7}"/>
              </a:ext>
            </a:extLst>
          </p:cNvPr>
          <p:cNvSpPr>
            <a:spLocks noGrp="1"/>
          </p:cNvSpPr>
          <p:nvPr>
            <p:ph type="pic" sz="quarter" idx="14"/>
          </p:nvPr>
        </p:nvSpPr>
        <p:spPr>
          <a:xfrm>
            <a:off x="8529656" y="3853183"/>
            <a:ext cx="1682878" cy="1682878"/>
          </a:xfrm>
          <a:custGeom>
            <a:avLst/>
            <a:gdLst>
              <a:gd name="connsiteX0" fmla="*/ 841439 w 1682878"/>
              <a:gd name="connsiteY0" fmla="*/ 0 h 1682878"/>
              <a:gd name="connsiteX1" fmla="*/ 1682878 w 1682878"/>
              <a:gd name="connsiteY1" fmla="*/ 841439 h 1682878"/>
              <a:gd name="connsiteX2" fmla="*/ 841439 w 1682878"/>
              <a:gd name="connsiteY2" fmla="*/ 1682878 h 1682878"/>
              <a:gd name="connsiteX3" fmla="*/ 0 w 1682878"/>
              <a:gd name="connsiteY3" fmla="*/ 841439 h 1682878"/>
              <a:gd name="connsiteX4" fmla="*/ 841439 w 1682878"/>
              <a:gd name="connsiteY4" fmla="*/ 0 h 168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878" h="1682878">
                <a:moveTo>
                  <a:pt x="841439" y="0"/>
                </a:moveTo>
                <a:cubicBezTo>
                  <a:pt x="1306153" y="0"/>
                  <a:pt x="1682878" y="376725"/>
                  <a:pt x="1682878" y="841439"/>
                </a:cubicBezTo>
                <a:cubicBezTo>
                  <a:pt x="1682878" y="1306153"/>
                  <a:pt x="1306153" y="1682878"/>
                  <a:pt x="841439" y="1682878"/>
                </a:cubicBezTo>
                <a:cubicBezTo>
                  <a:pt x="376725" y="1682878"/>
                  <a:pt x="0" y="1306153"/>
                  <a:pt x="0" y="841439"/>
                </a:cubicBezTo>
                <a:cubicBezTo>
                  <a:pt x="0" y="376725"/>
                  <a:pt x="376725" y="0"/>
                  <a:pt x="84143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4" name="Picture Placeholder 13">
            <a:extLst>
              <a:ext uri="{FF2B5EF4-FFF2-40B4-BE49-F238E27FC236}">
                <a16:creationId xmlns:a16="http://schemas.microsoft.com/office/drawing/2014/main" id="{32A32736-94C0-8342-8B4C-CEFA45502D9F}"/>
              </a:ext>
            </a:extLst>
          </p:cNvPr>
          <p:cNvSpPr>
            <a:spLocks noGrp="1"/>
          </p:cNvSpPr>
          <p:nvPr>
            <p:ph type="pic" sz="quarter" idx="11"/>
          </p:nvPr>
        </p:nvSpPr>
        <p:spPr>
          <a:xfrm>
            <a:off x="7116490" y="1040663"/>
            <a:ext cx="1682878" cy="1682878"/>
          </a:xfrm>
          <a:custGeom>
            <a:avLst/>
            <a:gdLst>
              <a:gd name="connsiteX0" fmla="*/ 841439 w 1682878"/>
              <a:gd name="connsiteY0" fmla="*/ 0 h 1682878"/>
              <a:gd name="connsiteX1" fmla="*/ 1682878 w 1682878"/>
              <a:gd name="connsiteY1" fmla="*/ 841439 h 1682878"/>
              <a:gd name="connsiteX2" fmla="*/ 841439 w 1682878"/>
              <a:gd name="connsiteY2" fmla="*/ 1682878 h 1682878"/>
              <a:gd name="connsiteX3" fmla="*/ 0 w 1682878"/>
              <a:gd name="connsiteY3" fmla="*/ 841439 h 1682878"/>
              <a:gd name="connsiteX4" fmla="*/ 841439 w 1682878"/>
              <a:gd name="connsiteY4" fmla="*/ 0 h 1682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878" h="1682878">
                <a:moveTo>
                  <a:pt x="841439" y="0"/>
                </a:moveTo>
                <a:cubicBezTo>
                  <a:pt x="1306153" y="0"/>
                  <a:pt x="1682878" y="376725"/>
                  <a:pt x="1682878" y="841439"/>
                </a:cubicBezTo>
                <a:cubicBezTo>
                  <a:pt x="1682878" y="1306153"/>
                  <a:pt x="1306153" y="1682878"/>
                  <a:pt x="841439" y="1682878"/>
                </a:cubicBezTo>
                <a:cubicBezTo>
                  <a:pt x="376725" y="1682878"/>
                  <a:pt x="0" y="1306153"/>
                  <a:pt x="0" y="841439"/>
                </a:cubicBezTo>
                <a:cubicBezTo>
                  <a:pt x="0" y="376725"/>
                  <a:pt x="376725" y="0"/>
                  <a:pt x="84143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8465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C308D02-C840-324D-80F6-FEC268B2B6BD}"/>
              </a:ext>
            </a:extLst>
          </p:cNvPr>
          <p:cNvSpPr>
            <a:spLocks noGrp="1"/>
          </p:cNvSpPr>
          <p:nvPr>
            <p:ph type="pic" sz="quarter" idx="15"/>
          </p:nvPr>
        </p:nvSpPr>
        <p:spPr>
          <a:xfrm>
            <a:off x="1" y="3658244"/>
            <a:ext cx="12192000" cy="3199756"/>
          </a:xfrm>
          <a:custGeom>
            <a:avLst/>
            <a:gdLst>
              <a:gd name="connsiteX0" fmla="*/ 0 w 12192000"/>
              <a:gd name="connsiteY0" fmla="*/ 0 h 3199756"/>
              <a:gd name="connsiteX1" fmla="*/ 12192000 w 12192000"/>
              <a:gd name="connsiteY1" fmla="*/ 0 h 3199756"/>
              <a:gd name="connsiteX2" fmla="*/ 12192000 w 12192000"/>
              <a:gd name="connsiteY2" fmla="*/ 3199756 h 3199756"/>
              <a:gd name="connsiteX3" fmla="*/ 0 w 12192000"/>
              <a:gd name="connsiteY3" fmla="*/ 3199756 h 3199756"/>
            </a:gdLst>
            <a:ahLst/>
            <a:cxnLst>
              <a:cxn ang="0">
                <a:pos x="connsiteX0" y="connsiteY0"/>
              </a:cxn>
              <a:cxn ang="0">
                <a:pos x="connsiteX1" y="connsiteY1"/>
              </a:cxn>
              <a:cxn ang="0">
                <a:pos x="connsiteX2" y="connsiteY2"/>
              </a:cxn>
              <a:cxn ang="0">
                <a:pos x="connsiteX3" y="connsiteY3"/>
              </a:cxn>
            </a:cxnLst>
            <a:rect l="l" t="t" r="r" b="b"/>
            <a:pathLst>
              <a:path w="12192000" h="3199756">
                <a:moveTo>
                  <a:pt x="0" y="0"/>
                </a:moveTo>
                <a:lnTo>
                  <a:pt x="12192000" y="0"/>
                </a:lnTo>
                <a:lnTo>
                  <a:pt x="12192000" y="3199756"/>
                </a:lnTo>
                <a:lnTo>
                  <a:pt x="0" y="3199756"/>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23" name="Picture Placeholder 22">
            <a:extLst>
              <a:ext uri="{FF2B5EF4-FFF2-40B4-BE49-F238E27FC236}">
                <a16:creationId xmlns:a16="http://schemas.microsoft.com/office/drawing/2014/main" id="{3809FC62-97D0-844C-8517-CCC7EE6A1E54}"/>
              </a:ext>
            </a:extLst>
          </p:cNvPr>
          <p:cNvSpPr>
            <a:spLocks noGrp="1"/>
          </p:cNvSpPr>
          <p:nvPr>
            <p:ph type="pic" sz="quarter" idx="12"/>
          </p:nvPr>
        </p:nvSpPr>
        <p:spPr>
          <a:xfrm>
            <a:off x="1387354" y="3216329"/>
            <a:ext cx="1345200" cy="1345200"/>
          </a:xfrm>
          <a:custGeom>
            <a:avLst/>
            <a:gdLst>
              <a:gd name="connsiteX0" fmla="*/ 672600 w 1345200"/>
              <a:gd name="connsiteY0" fmla="*/ 0 h 1345200"/>
              <a:gd name="connsiteX1" fmla="*/ 1345200 w 1345200"/>
              <a:gd name="connsiteY1" fmla="*/ 672600 h 1345200"/>
              <a:gd name="connsiteX2" fmla="*/ 672600 w 1345200"/>
              <a:gd name="connsiteY2" fmla="*/ 1345200 h 1345200"/>
              <a:gd name="connsiteX3" fmla="*/ 0 w 1345200"/>
              <a:gd name="connsiteY3" fmla="*/ 672600 h 1345200"/>
              <a:gd name="connsiteX4" fmla="*/ 672600 w 1345200"/>
              <a:gd name="connsiteY4" fmla="*/ 0 h 13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200" h="1345200">
                <a:moveTo>
                  <a:pt x="672600" y="0"/>
                </a:moveTo>
                <a:cubicBezTo>
                  <a:pt x="1044067" y="0"/>
                  <a:pt x="1345200" y="301133"/>
                  <a:pt x="1345200" y="672600"/>
                </a:cubicBezTo>
                <a:cubicBezTo>
                  <a:pt x="1345200" y="1044067"/>
                  <a:pt x="1044067" y="1345200"/>
                  <a:pt x="672600" y="1345200"/>
                </a:cubicBezTo>
                <a:cubicBezTo>
                  <a:pt x="301133" y="1345200"/>
                  <a:pt x="0" y="1044067"/>
                  <a:pt x="0" y="672600"/>
                </a:cubicBezTo>
                <a:cubicBezTo>
                  <a:pt x="0" y="301133"/>
                  <a:pt x="301133" y="0"/>
                  <a:pt x="67260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20" name="Picture Placeholder 19">
            <a:extLst>
              <a:ext uri="{FF2B5EF4-FFF2-40B4-BE49-F238E27FC236}">
                <a16:creationId xmlns:a16="http://schemas.microsoft.com/office/drawing/2014/main" id="{B980FEC6-4B15-2745-BEC7-DB7E8738100F}"/>
              </a:ext>
            </a:extLst>
          </p:cNvPr>
          <p:cNvSpPr>
            <a:spLocks noGrp="1"/>
          </p:cNvSpPr>
          <p:nvPr>
            <p:ph type="pic" sz="quarter" idx="13"/>
          </p:nvPr>
        </p:nvSpPr>
        <p:spPr>
          <a:xfrm>
            <a:off x="9504374" y="3216329"/>
            <a:ext cx="1345200" cy="1345200"/>
          </a:xfrm>
          <a:custGeom>
            <a:avLst/>
            <a:gdLst>
              <a:gd name="connsiteX0" fmla="*/ 672600 w 1345200"/>
              <a:gd name="connsiteY0" fmla="*/ 0 h 1345200"/>
              <a:gd name="connsiteX1" fmla="*/ 1345200 w 1345200"/>
              <a:gd name="connsiteY1" fmla="*/ 672600 h 1345200"/>
              <a:gd name="connsiteX2" fmla="*/ 672600 w 1345200"/>
              <a:gd name="connsiteY2" fmla="*/ 1345200 h 1345200"/>
              <a:gd name="connsiteX3" fmla="*/ 0 w 1345200"/>
              <a:gd name="connsiteY3" fmla="*/ 672600 h 1345200"/>
              <a:gd name="connsiteX4" fmla="*/ 672600 w 1345200"/>
              <a:gd name="connsiteY4" fmla="*/ 0 h 13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200" h="1345200">
                <a:moveTo>
                  <a:pt x="672600" y="0"/>
                </a:moveTo>
                <a:cubicBezTo>
                  <a:pt x="1044067" y="0"/>
                  <a:pt x="1345200" y="301133"/>
                  <a:pt x="1345200" y="672600"/>
                </a:cubicBezTo>
                <a:cubicBezTo>
                  <a:pt x="1345200" y="1044067"/>
                  <a:pt x="1044067" y="1345200"/>
                  <a:pt x="672600" y="1345200"/>
                </a:cubicBezTo>
                <a:cubicBezTo>
                  <a:pt x="301133" y="1345200"/>
                  <a:pt x="0" y="1044067"/>
                  <a:pt x="0" y="672600"/>
                </a:cubicBezTo>
                <a:cubicBezTo>
                  <a:pt x="0" y="301133"/>
                  <a:pt x="301133" y="0"/>
                  <a:pt x="67260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22" name="Picture Placeholder 21">
            <a:extLst>
              <a:ext uri="{FF2B5EF4-FFF2-40B4-BE49-F238E27FC236}">
                <a16:creationId xmlns:a16="http://schemas.microsoft.com/office/drawing/2014/main" id="{43C51D9C-CED8-8749-B583-B4A22A9D9BC8}"/>
              </a:ext>
            </a:extLst>
          </p:cNvPr>
          <p:cNvSpPr>
            <a:spLocks noGrp="1"/>
          </p:cNvSpPr>
          <p:nvPr>
            <p:ph type="pic" sz="quarter" idx="14"/>
          </p:nvPr>
        </p:nvSpPr>
        <p:spPr>
          <a:xfrm>
            <a:off x="4097377" y="3216329"/>
            <a:ext cx="1345200" cy="1345200"/>
          </a:xfrm>
          <a:custGeom>
            <a:avLst/>
            <a:gdLst>
              <a:gd name="connsiteX0" fmla="*/ 672600 w 1345200"/>
              <a:gd name="connsiteY0" fmla="*/ 0 h 1345200"/>
              <a:gd name="connsiteX1" fmla="*/ 1345200 w 1345200"/>
              <a:gd name="connsiteY1" fmla="*/ 672600 h 1345200"/>
              <a:gd name="connsiteX2" fmla="*/ 672600 w 1345200"/>
              <a:gd name="connsiteY2" fmla="*/ 1345200 h 1345200"/>
              <a:gd name="connsiteX3" fmla="*/ 0 w 1345200"/>
              <a:gd name="connsiteY3" fmla="*/ 672600 h 1345200"/>
              <a:gd name="connsiteX4" fmla="*/ 672600 w 1345200"/>
              <a:gd name="connsiteY4" fmla="*/ 0 h 13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200" h="1345200">
                <a:moveTo>
                  <a:pt x="672600" y="0"/>
                </a:moveTo>
                <a:cubicBezTo>
                  <a:pt x="1044067" y="0"/>
                  <a:pt x="1345200" y="301133"/>
                  <a:pt x="1345200" y="672600"/>
                </a:cubicBezTo>
                <a:cubicBezTo>
                  <a:pt x="1345200" y="1044067"/>
                  <a:pt x="1044067" y="1345200"/>
                  <a:pt x="672600" y="1345200"/>
                </a:cubicBezTo>
                <a:cubicBezTo>
                  <a:pt x="301133" y="1345200"/>
                  <a:pt x="0" y="1044067"/>
                  <a:pt x="0" y="672600"/>
                </a:cubicBezTo>
                <a:cubicBezTo>
                  <a:pt x="0" y="301133"/>
                  <a:pt x="301133" y="0"/>
                  <a:pt x="67260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21" name="Picture Placeholder 20">
            <a:extLst>
              <a:ext uri="{FF2B5EF4-FFF2-40B4-BE49-F238E27FC236}">
                <a16:creationId xmlns:a16="http://schemas.microsoft.com/office/drawing/2014/main" id="{45EAD950-0786-E049-AC29-D406F5004D4C}"/>
              </a:ext>
            </a:extLst>
          </p:cNvPr>
          <p:cNvSpPr>
            <a:spLocks noGrp="1"/>
          </p:cNvSpPr>
          <p:nvPr>
            <p:ph type="pic" sz="quarter" idx="11"/>
          </p:nvPr>
        </p:nvSpPr>
        <p:spPr>
          <a:xfrm>
            <a:off x="6800875" y="3216329"/>
            <a:ext cx="1345200" cy="1345200"/>
          </a:xfrm>
          <a:custGeom>
            <a:avLst/>
            <a:gdLst>
              <a:gd name="connsiteX0" fmla="*/ 672600 w 1345200"/>
              <a:gd name="connsiteY0" fmla="*/ 0 h 1345200"/>
              <a:gd name="connsiteX1" fmla="*/ 1345200 w 1345200"/>
              <a:gd name="connsiteY1" fmla="*/ 672600 h 1345200"/>
              <a:gd name="connsiteX2" fmla="*/ 672600 w 1345200"/>
              <a:gd name="connsiteY2" fmla="*/ 1345200 h 1345200"/>
              <a:gd name="connsiteX3" fmla="*/ 0 w 1345200"/>
              <a:gd name="connsiteY3" fmla="*/ 672600 h 1345200"/>
              <a:gd name="connsiteX4" fmla="*/ 672600 w 1345200"/>
              <a:gd name="connsiteY4" fmla="*/ 0 h 13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200" h="1345200">
                <a:moveTo>
                  <a:pt x="672600" y="0"/>
                </a:moveTo>
                <a:cubicBezTo>
                  <a:pt x="1044067" y="0"/>
                  <a:pt x="1345200" y="301133"/>
                  <a:pt x="1345200" y="672600"/>
                </a:cubicBezTo>
                <a:cubicBezTo>
                  <a:pt x="1345200" y="1044067"/>
                  <a:pt x="1044067" y="1345200"/>
                  <a:pt x="672600" y="1345200"/>
                </a:cubicBezTo>
                <a:cubicBezTo>
                  <a:pt x="301133" y="1345200"/>
                  <a:pt x="0" y="1044067"/>
                  <a:pt x="0" y="672600"/>
                </a:cubicBezTo>
                <a:cubicBezTo>
                  <a:pt x="0" y="301133"/>
                  <a:pt x="301133" y="0"/>
                  <a:pt x="67260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101487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D55A10-39E4-A647-8C95-49F0B4915FA6}"/>
              </a:ext>
            </a:extLst>
          </p:cNvPr>
          <p:cNvSpPr>
            <a:spLocks noGrp="1"/>
          </p:cNvSpPr>
          <p:nvPr>
            <p:ph type="pic" sz="quarter" idx="12"/>
          </p:nvPr>
        </p:nvSpPr>
        <p:spPr>
          <a:xfrm>
            <a:off x="6817063" y="669852"/>
            <a:ext cx="4028498" cy="5518297"/>
          </a:xfrm>
          <a:custGeom>
            <a:avLst/>
            <a:gdLst>
              <a:gd name="connsiteX0" fmla="*/ 184586 w 4028498"/>
              <a:gd name="connsiteY0" fmla="*/ 0 h 5518297"/>
              <a:gd name="connsiteX1" fmla="*/ 3843912 w 4028498"/>
              <a:gd name="connsiteY1" fmla="*/ 0 h 5518297"/>
              <a:gd name="connsiteX2" fmla="*/ 4028498 w 4028498"/>
              <a:gd name="connsiteY2" fmla="*/ 184586 h 5518297"/>
              <a:gd name="connsiteX3" fmla="*/ 4028498 w 4028498"/>
              <a:gd name="connsiteY3" fmla="*/ 5333711 h 5518297"/>
              <a:gd name="connsiteX4" fmla="*/ 3843912 w 4028498"/>
              <a:gd name="connsiteY4" fmla="*/ 5518297 h 5518297"/>
              <a:gd name="connsiteX5" fmla="*/ 184586 w 4028498"/>
              <a:gd name="connsiteY5" fmla="*/ 5518297 h 5518297"/>
              <a:gd name="connsiteX6" fmla="*/ 0 w 4028498"/>
              <a:gd name="connsiteY6" fmla="*/ 5333711 h 5518297"/>
              <a:gd name="connsiteX7" fmla="*/ 0 w 4028498"/>
              <a:gd name="connsiteY7" fmla="*/ 184586 h 5518297"/>
              <a:gd name="connsiteX8" fmla="*/ 184586 w 4028498"/>
              <a:gd name="connsiteY8" fmla="*/ 0 h 551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498" h="5518297">
                <a:moveTo>
                  <a:pt x="184586" y="0"/>
                </a:moveTo>
                <a:lnTo>
                  <a:pt x="3843912" y="0"/>
                </a:lnTo>
                <a:cubicBezTo>
                  <a:pt x="3945856" y="0"/>
                  <a:pt x="4028498" y="82642"/>
                  <a:pt x="4028498" y="184586"/>
                </a:cubicBezTo>
                <a:lnTo>
                  <a:pt x="4028498" y="5333711"/>
                </a:lnTo>
                <a:cubicBezTo>
                  <a:pt x="4028498" y="5435655"/>
                  <a:pt x="3945856" y="5518297"/>
                  <a:pt x="3843912" y="5518297"/>
                </a:cubicBezTo>
                <a:lnTo>
                  <a:pt x="184586" y="5518297"/>
                </a:lnTo>
                <a:cubicBezTo>
                  <a:pt x="82642" y="5518297"/>
                  <a:pt x="0" y="5435655"/>
                  <a:pt x="0" y="5333711"/>
                </a:cubicBezTo>
                <a:lnTo>
                  <a:pt x="0" y="184586"/>
                </a:lnTo>
                <a:cubicBezTo>
                  <a:pt x="0" y="82642"/>
                  <a:pt x="82642" y="0"/>
                  <a:pt x="184586"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82352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1D1DD8C-0591-6347-9C7B-348C84096C7A}"/>
              </a:ext>
            </a:extLst>
          </p:cNvPr>
          <p:cNvSpPr>
            <a:spLocks noGrp="1"/>
          </p:cNvSpPr>
          <p:nvPr>
            <p:ph type="pic" sz="quarter" idx="12"/>
          </p:nvPr>
        </p:nvSpPr>
        <p:spPr>
          <a:xfrm>
            <a:off x="1128390" y="1505909"/>
            <a:ext cx="9925944" cy="2887039"/>
          </a:xfrm>
          <a:custGeom>
            <a:avLst/>
            <a:gdLst>
              <a:gd name="connsiteX0" fmla="*/ 132833 w 9925944"/>
              <a:gd name="connsiteY0" fmla="*/ 0 h 2887039"/>
              <a:gd name="connsiteX1" fmla="*/ 9793111 w 9925944"/>
              <a:gd name="connsiteY1" fmla="*/ 0 h 2887039"/>
              <a:gd name="connsiteX2" fmla="*/ 9925944 w 9925944"/>
              <a:gd name="connsiteY2" fmla="*/ 132833 h 2887039"/>
              <a:gd name="connsiteX3" fmla="*/ 9925944 w 9925944"/>
              <a:gd name="connsiteY3" fmla="*/ 2754206 h 2887039"/>
              <a:gd name="connsiteX4" fmla="*/ 9793111 w 9925944"/>
              <a:gd name="connsiteY4" fmla="*/ 2887039 h 2887039"/>
              <a:gd name="connsiteX5" fmla="*/ 132833 w 9925944"/>
              <a:gd name="connsiteY5" fmla="*/ 2887039 h 2887039"/>
              <a:gd name="connsiteX6" fmla="*/ 0 w 9925944"/>
              <a:gd name="connsiteY6" fmla="*/ 2754206 h 2887039"/>
              <a:gd name="connsiteX7" fmla="*/ 0 w 9925944"/>
              <a:gd name="connsiteY7" fmla="*/ 132833 h 2887039"/>
              <a:gd name="connsiteX8" fmla="*/ 132833 w 9925944"/>
              <a:gd name="connsiteY8" fmla="*/ 0 h 288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944" h="2887039">
                <a:moveTo>
                  <a:pt x="132833" y="0"/>
                </a:moveTo>
                <a:lnTo>
                  <a:pt x="9793111" y="0"/>
                </a:lnTo>
                <a:cubicBezTo>
                  <a:pt x="9866473" y="0"/>
                  <a:pt x="9925944" y="59471"/>
                  <a:pt x="9925944" y="132833"/>
                </a:cubicBezTo>
                <a:lnTo>
                  <a:pt x="9925944" y="2754206"/>
                </a:lnTo>
                <a:cubicBezTo>
                  <a:pt x="9925944" y="2827568"/>
                  <a:pt x="9866473" y="2887039"/>
                  <a:pt x="9793111" y="2887039"/>
                </a:cubicBezTo>
                <a:lnTo>
                  <a:pt x="132833" y="2887039"/>
                </a:lnTo>
                <a:cubicBezTo>
                  <a:pt x="59471" y="2887039"/>
                  <a:pt x="0" y="2827568"/>
                  <a:pt x="0" y="2754206"/>
                </a:cubicBezTo>
                <a:lnTo>
                  <a:pt x="0" y="132833"/>
                </a:lnTo>
                <a:cubicBezTo>
                  <a:pt x="0" y="59471"/>
                  <a:pt x="59471" y="0"/>
                  <a:pt x="13283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410984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39D66A-327F-9D43-BE5A-F9B741875131}"/>
              </a:ext>
            </a:extLst>
          </p:cNvPr>
          <p:cNvSpPr>
            <a:spLocks noGrp="1"/>
          </p:cNvSpPr>
          <p:nvPr>
            <p:ph type="pic" sz="quarter" idx="12"/>
          </p:nvPr>
        </p:nvSpPr>
        <p:spPr>
          <a:xfrm>
            <a:off x="2017098" y="557562"/>
            <a:ext cx="3211551" cy="6300439"/>
          </a:xfrm>
          <a:custGeom>
            <a:avLst/>
            <a:gdLst>
              <a:gd name="connsiteX0" fmla="*/ 156113 w 3211551"/>
              <a:gd name="connsiteY0" fmla="*/ 0 h 6300439"/>
              <a:gd name="connsiteX1" fmla="*/ 3055438 w 3211551"/>
              <a:gd name="connsiteY1" fmla="*/ 0 h 6300439"/>
              <a:gd name="connsiteX2" fmla="*/ 3211551 w 3211551"/>
              <a:gd name="connsiteY2" fmla="*/ 156113 h 6300439"/>
              <a:gd name="connsiteX3" fmla="*/ 3211551 w 3211551"/>
              <a:gd name="connsiteY3" fmla="*/ 6300439 h 6300439"/>
              <a:gd name="connsiteX4" fmla="*/ 0 w 3211551"/>
              <a:gd name="connsiteY4" fmla="*/ 6300439 h 6300439"/>
              <a:gd name="connsiteX5" fmla="*/ 0 w 3211551"/>
              <a:gd name="connsiteY5" fmla="*/ 156113 h 6300439"/>
              <a:gd name="connsiteX6" fmla="*/ 156113 w 3211551"/>
              <a:gd name="connsiteY6" fmla="*/ 0 h 630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1551" h="6300439">
                <a:moveTo>
                  <a:pt x="156113" y="0"/>
                </a:moveTo>
                <a:lnTo>
                  <a:pt x="3055438" y="0"/>
                </a:lnTo>
                <a:cubicBezTo>
                  <a:pt x="3141657" y="0"/>
                  <a:pt x="3211551" y="69894"/>
                  <a:pt x="3211551" y="156113"/>
                </a:cubicBezTo>
                <a:lnTo>
                  <a:pt x="3211551" y="6300439"/>
                </a:lnTo>
                <a:lnTo>
                  <a:pt x="0" y="6300439"/>
                </a:lnTo>
                <a:lnTo>
                  <a:pt x="0" y="156113"/>
                </a:lnTo>
                <a:cubicBezTo>
                  <a:pt x="0" y="69894"/>
                  <a:pt x="69894" y="0"/>
                  <a:pt x="156113"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54507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998DB4F-2BF1-FE43-AAD5-D925D601CC29}"/>
              </a:ext>
            </a:extLst>
          </p:cNvPr>
          <p:cNvSpPr>
            <a:spLocks noGrp="1"/>
          </p:cNvSpPr>
          <p:nvPr>
            <p:ph type="pic" sz="quarter" idx="12"/>
          </p:nvPr>
        </p:nvSpPr>
        <p:spPr>
          <a:xfrm>
            <a:off x="7766304" y="0"/>
            <a:ext cx="4511040" cy="6858000"/>
          </a:xfrm>
          <a:custGeom>
            <a:avLst/>
            <a:gdLst>
              <a:gd name="connsiteX0" fmla="*/ 0 w 4511040"/>
              <a:gd name="connsiteY0" fmla="*/ 0 h 6858000"/>
              <a:gd name="connsiteX1" fmla="*/ 4511040 w 4511040"/>
              <a:gd name="connsiteY1" fmla="*/ 0 h 6858000"/>
              <a:gd name="connsiteX2" fmla="*/ 4511040 w 4511040"/>
              <a:gd name="connsiteY2" fmla="*/ 6858000 h 6858000"/>
              <a:gd name="connsiteX3" fmla="*/ 0 w 45110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11040" h="6858000">
                <a:moveTo>
                  <a:pt x="0" y="0"/>
                </a:moveTo>
                <a:lnTo>
                  <a:pt x="4511040" y="0"/>
                </a:lnTo>
                <a:lnTo>
                  <a:pt x="4511040"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65187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CE63557-3458-4D4A-A2A3-D7E46EC8162C}"/>
              </a:ext>
            </a:extLst>
          </p:cNvPr>
          <p:cNvSpPr>
            <a:spLocks noGrp="1"/>
          </p:cNvSpPr>
          <p:nvPr>
            <p:ph type="pic" sz="quarter" idx="12"/>
          </p:nvPr>
        </p:nvSpPr>
        <p:spPr>
          <a:xfrm>
            <a:off x="0" y="0"/>
            <a:ext cx="3582677" cy="6858000"/>
          </a:xfrm>
          <a:custGeom>
            <a:avLst/>
            <a:gdLst>
              <a:gd name="connsiteX0" fmla="*/ 0 w 2217107"/>
              <a:gd name="connsiteY0" fmla="*/ 0 h 6858000"/>
              <a:gd name="connsiteX1" fmla="*/ 2217107 w 2217107"/>
              <a:gd name="connsiteY1" fmla="*/ 0 h 6858000"/>
              <a:gd name="connsiteX2" fmla="*/ 2217107 w 2217107"/>
              <a:gd name="connsiteY2" fmla="*/ 6858000 h 6858000"/>
              <a:gd name="connsiteX3" fmla="*/ 0 w 22171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217107" h="6858000">
                <a:moveTo>
                  <a:pt x="0" y="0"/>
                </a:moveTo>
                <a:lnTo>
                  <a:pt x="2217107" y="0"/>
                </a:lnTo>
                <a:lnTo>
                  <a:pt x="2217107"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70886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A04A05F-A26C-9A4B-9151-008C6E009C80}"/>
              </a:ext>
            </a:extLst>
          </p:cNvPr>
          <p:cNvSpPr>
            <a:spLocks noGrp="1"/>
          </p:cNvSpPr>
          <p:nvPr>
            <p:ph type="pic" sz="quarter" idx="12"/>
          </p:nvPr>
        </p:nvSpPr>
        <p:spPr>
          <a:xfrm>
            <a:off x="2518871" y="0"/>
            <a:ext cx="4369125" cy="6858000"/>
          </a:xfrm>
          <a:custGeom>
            <a:avLst/>
            <a:gdLst>
              <a:gd name="connsiteX0" fmla="*/ 0 w 4369125"/>
              <a:gd name="connsiteY0" fmla="*/ 0 h 6858000"/>
              <a:gd name="connsiteX1" fmla="*/ 4369125 w 4369125"/>
              <a:gd name="connsiteY1" fmla="*/ 0 h 6858000"/>
              <a:gd name="connsiteX2" fmla="*/ 4369125 w 4369125"/>
              <a:gd name="connsiteY2" fmla="*/ 6858000 h 6858000"/>
              <a:gd name="connsiteX3" fmla="*/ 0 w 43691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69125" h="6858000">
                <a:moveTo>
                  <a:pt x="0" y="0"/>
                </a:moveTo>
                <a:lnTo>
                  <a:pt x="4369125" y="0"/>
                </a:lnTo>
                <a:lnTo>
                  <a:pt x="4369125"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8" name="Picture Placeholder 7">
            <a:extLst>
              <a:ext uri="{FF2B5EF4-FFF2-40B4-BE49-F238E27FC236}">
                <a16:creationId xmlns:a16="http://schemas.microsoft.com/office/drawing/2014/main" id="{06543FE9-CD89-F449-AF86-3E019A23C5AB}"/>
              </a:ext>
            </a:extLst>
          </p:cNvPr>
          <p:cNvSpPr>
            <a:spLocks noGrp="1"/>
          </p:cNvSpPr>
          <p:nvPr>
            <p:ph type="pic" sz="quarter" idx="13"/>
          </p:nvPr>
        </p:nvSpPr>
        <p:spPr>
          <a:xfrm>
            <a:off x="4914899" y="1948676"/>
            <a:ext cx="4260273" cy="4909324"/>
          </a:xfrm>
          <a:custGeom>
            <a:avLst/>
            <a:gdLst>
              <a:gd name="connsiteX0" fmla="*/ 0 w 4260273"/>
              <a:gd name="connsiteY0" fmla="*/ 0 h 4909324"/>
              <a:gd name="connsiteX1" fmla="*/ 4260273 w 4260273"/>
              <a:gd name="connsiteY1" fmla="*/ 0 h 4909324"/>
              <a:gd name="connsiteX2" fmla="*/ 4260273 w 4260273"/>
              <a:gd name="connsiteY2" fmla="*/ 4909324 h 4909324"/>
              <a:gd name="connsiteX3" fmla="*/ 0 w 4260273"/>
              <a:gd name="connsiteY3" fmla="*/ 4909324 h 4909324"/>
            </a:gdLst>
            <a:ahLst/>
            <a:cxnLst>
              <a:cxn ang="0">
                <a:pos x="connsiteX0" y="connsiteY0"/>
              </a:cxn>
              <a:cxn ang="0">
                <a:pos x="connsiteX1" y="connsiteY1"/>
              </a:cxn>
              <a:cxn ang="0">
                <a:pos x="connsiteX2" y="connsiteY2"/>
              </a:cxn>
              <a:cxn ang="0">
                <a:pos x="connsiteX3" y="connsiteY3"/>
              </a:cxn>
            </a:cxnLst>
            <a:rect l="l" t="t" r="r" b="b"/>
            <a:pathLst>
              <a:path w="4260273" h="4909324">
                <a:moveTo>
                  <a:pt x="0" y="0"/>
                </a:moveTo>
                <a:lnTo>
                  <a:pt x="4260273" y="0"/>
                </a:lnTo>
                <a:lnTo>
                  <a:pt x="4260273" y="4909324"/>
                </a:lnTo>
                <a:lnTo>
                  <a:pt x="0" y="4909324"/>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44114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1DA249-C38C-6245-965B-24DCB716C731}"/>
              </a:ext>
            </a:extLst>
          </p:cNvPr>
          <p:cNvSpPr>
            <a:spLocks noGrp="1"/>
          </p:cNvSpPr>
          <p:nvPr>
            <p:ph type="pic" sz="quarter" idx="10"/>
          </p:nvPr>
        </p:nvSpPr>
        <p:spPr>
          <a:xfrm>
            <a:off x="2049263" y="15057"/>
            <a:ext cx="4046738" cy="6858000"/>
          </a:xfrm>
          <a:custGeom>
            <a:avLst/>
            <a:gdLst>
              <a:gd name="connsiteX0" fmla="*/ 0 w 4046738"/>
              <a:gd name="connsiteY0" fmla="*/ 0 h 6858000"/>
              <a:gd name="connsiteX1" fmla="*/ 4046738 w 4046738"/>
              <a:gd name="connsiteY1" fmla="*/ 0 h 6858000"/>
              <a:gd name="connsiteX2" fmla="*/ 4046738 w 4046738"/>
              <a:gd name="connsiteY2" fmla="*/ 6858000 h 6858000"/>
              <a:gd name="connsiteX3" fmla="*/ 0 w 404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46738" h="6858000">
                <a:moveTo>
                  <a:pt x="0" y="0"/>
                </a:moveTo>
                <a:lnTo>
                  <a:pt x="4046738" y="0"/>
                </a:lnTo>
                <a:lnTo>
                  <a:pt x="4046738"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257485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1FC746-97E5-C046-BBC2-7C60C39875CC}"/>
              </a:ext>
            </a:extLst>
          </p:cNvPr>
          <p:cNvSpPr>
            <a:spLocks noGrp="1"/>
          </p:cNvSpPr>
          <p:nvPr>
            <p:ph type="pic" sz="quarter" idx="12"/>
          </p:nvPr>
        </p:nvSpPr>
        <p:spPr>
          <a:xfrm>
            <a:off x="5067210" y="0"/>
            <a:ext cx="6733928" cy="6271708"/>
          </a:xfrm>
          <a:custGeom>
            <a:avLst/>
            <a:gdLst>
              <a:gd name="connsiteX0" fmla="*/ 2753651 w 6733928"/>
              <a:gd name="connsiteY0" fmla="*/ 0 h 6271708"/>
              <a:gd name="connsiteX1" fmla="*/ 6733928 w 6733928"/>
              <a:gd name="connsiteY1" fmla="*/ 0 h 6271708"/>
              <a:gd name="connsiteX2" fmla="*/ 6733928 w 6733928"/>
              <a:gd name="connsiteY2" fmla="*/ 6124677 h 6271708"/>
              <a:gd name="connsiteX3" fmla="*/ 6586897 w 6733928"/>
              <a:gd name="connsiteY3" fmla="*/ 6271708 h 6271708"/>
              <a:gd name="connsiteX4" fmla="*/ 2900682 w 6733928"/>
              <a:gd name="connsiteY4" fmla="*/ 6271708 h 6271708"/>
              <a:gd name="connsiteX5" fmla="*/ 2753651 w 6733928"/>
              <a:gd name="connsiteY5" fmla="*/ 6124677 h 6271708"/>
              <a:gd name="connsiteX6" fmla="*/ 0 w 6733928"/>
              <a:gd name="connsiteY6" fmla="*/ 0 h 6271708"/>
              <a:gd name="connsiteX7" fmla="*/ 2634728 w 6733928"/>
              <a:gd name="connsiteY7" fmla="*/ 0 h 6271708"/>
              <a:gd name="connsiteX8" fmla="*/ 2634728 w 6733928"/>
              <a:gd name="connsiteY8" fmla="*/ 2613606 h 6271708"/>
              <a:gd name="connsiteX9" fmla="*/ 2494376 w 6733928"/>
              <a:gd name="connsiteY9" fmla="*/ 2753958 h 6271708"/>
              <a:gd name="connsiteX10" fmla="*/ 140352 w 6733928"/>
              <a:gd name="connsiteY10" fmla="*/ 2753958 h 6271708"/>
              <a:gd name="connsiteX11" fmla="*/ 0 w 6733928"/>
              <a:gd name="connsiteY11" fmla="*/ 2613606 h 627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3928" h="6271708">
                <a:moveTo>
                  <a:pt x="2753651" y="0"/>
                </a:moveTo>
                <a:lnTo>
                  <a:pt x="6733928" y="0"/>
                </a:lnTo>
                <a:lnTo>
                  <a:pt x="6733928" y="6124677"/>
                </a:lnTo>
                <a:cubicBezTo>
                  <a:pt x="6733928" y="6205880"/>
                  <a:pt x="6668100" y="6271708"/>
                  <a:pt x="6586897" y="6271708"/>
                </a:cubicBezTo>
                <a:lnTo>
                  <a:pt x="2900682" y="6271708"/>
                </a:lnTo>
                <a:cubicBezTo>
                  <a:pt x="2819479" y="6271708"/>
                  <a:pt x="2753651" y="6205880"/>
                  <a:pt x="2753651" y="6124677"/>
                </a:cubicBezTo>
                <a:close/>
                <a:moveTo>
                  <a:pt x="0" y="0"/>
                </a:moveTo>
                <a:lnTo>
                  <a:pt x="2634728" y="0"/>
                </a:lnTo>
                <a:lnTo>
                  <a:pt x="2634728" y="2613606"/>
                </a:lnTo>
                <a:cubicBezTo>
                  <a:pt x="2634728" y="2691120"/>
                  <a:pt x="2571890" y="2753958"/>
                  <a:pt x="2494376" y="2753958"/>
                </a:cubicBezTo>
                <a:lnTo>
                  <a:pt x="140352" y="2753958"/>
                </a:lnTo>
                <a:cubicBezTo>
                  <a:pt x="62838" y="2753958"/>
                  <a:pt x="0" y="2691120"/>
                  <a:pt x="0" y="2613606"/>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995953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0634FB-6324-8C4A-8AF6-EC501AA47C99}"/>
              </a:ext>
            </a:extLst>
          </p:cNvPr>
          <p:cNvSpPr>
            <a:spLocks noGrp="1"/>
          </p:cNvSpPr>
          <p:nvPr>
            <p:ph type="pic" sz="quarter" idx="12"/>
          </p:nvPr>
        </p:nvSpPr>
        <p:spPr>
          <a:xfrm>
            <a:off x="1400239" y="669701"/>
            <a:ext cx="4378817" cy="6188299"/>
          </a:xfrm>
          <a:custGeom>
            <a:avLst/>
            <a:gdLst>
              <a:gd name="connsiteX0" fmla="*/ 163155 w 4378817"/>
              <a:gd name="connsiteY0" fmla="*/ 0 h 6188299"/>
              <a:gd name="connsiteX1" fmla="*/ 4215662 w 4378817"/>
              <a:gd name="connsiteY1" fmla="*/ 0 h 6188299"/>
              <a:gd name="connsiteX2" fmla="*/ 4378817 w 4378817"/>
              <a:gd name="connsiteY2" fmla="*/ 163155 h 6188299"/>
              <a:gd name="connsiteX3" fmla="*/ 4378817 w 4378817"/>
              <a:gd name="connsiteY3" fmla="*/ 6188299 h 6188299"/>
              <a:gd name="connsiteX4" fmla="*/ 0 w 4378817"/>
              <a:gd name="connsiteY4" fmla="*/ 6188299 h 6188299"/>
              <a:gd name="connsiteX5" fmla="*/ 0 w 4378817"/>
              <a:gd name="connsiteY5" fmla="*/ 163155 h 6188299"/>
              <a:gd name="connsiteX6" fmla="*/ 163155 w 4378817"/>
              <a:gd name="connsiteY6" fmla="*/ 0 h 6188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8817" h="6188299">
                <a:moveTo>
                  <a:pt x="163155" y="0"/>
                </a:moveTo>
                <a:lnTo>
                  <a:pt x="4215662" y="0"/>
                </a:lnTo>
                <a:cubicBezTo>
                  <a:pt x="4305770" y="0"/>
                  <a:pt x="4378817" y="73047"/>
                  <a:pt x="4378817" y="163155"/>
                </a:cubicBezTo>
                <a:lnTo>
                  <a:pt x="4378817" y="6188299"/>
                </a:lnTo>
                <a:lnTo>
                  <a:pt x="0" y="6188299"/>
                </a:lnTo>
                <a:lnTo>
                  <a:pt x="0" y="163155"/>
                </a:lnTo>
                <a:cubicBezTo>
                  <a:pt x="0" y="73047"/>
                  <a:pt x="73047" y="0"/>
                  <a:pt x="163155"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86103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4C2505A-BDD5-EC4C-8840-2C50A740B4DA}"/>
              </a:ext>
            </a:extLst>
          </p:cNvPr>
          <p:cNvSpPr>
            <a:spLocks noGrp="1"/>
          </p:cNvSpPr>
          <p:nvPr>
            <p:ph type="pic" sz="quarter" idx="16"/>
          </p:nvPr>
        </p:nvSpPr>
        <p:spPr>
          <a:xfrm>
            <a:off x="8003569" y="2928135"/>
            <a:ext cx="4046305" cy="3757773"/>
          </a:xfrm>
          <a:custGeom>
            <a:avLst/>
            <a:gdLst>
              <a:gd name="connsiteX0" fmla="*/ 0 w 4046305"/>
              <a:gd name="connsiteY0" fmla="*/ 0 h 3757773"/>
              <a:gd name="connsiteX1" fmla="*/ 4046305 w 4046305"/>
              <a:gd name="connsiteY1" fmla="*/ 0 h 3757773"/>
              <a:gd name="connsiteX2" fmla="*/ 4046305 w 4046305"/>
              <a:gd name="connsiteY2" fmla="*/ 3757773 h 3757773"/>
              <a:gd name="connsiteX3" fmla="*/ 0 w 4046305"/>
              <a:gd name="connsiteY3" fmla="*/ 3757773 h 3757773"/>
            </a:gdLst>
            <a:ahLst/>
            <a:cxnLst>
              <a:cxn ang="0">
                <a:pos x="connsiteX0" y="connsiteY0"/>
              </a:cxn>
              <a:cxn ang="0">
                <a:pos x="connsiteX1" y="connsiteY1"/>
              </a:cxn>
              <a:cxn ang="0">
                <a:pos x="connsiteX2" y="connsiteY2"/>
              </a:cxn>
              <a:cxn ang="0">
                <a:pos x="connsiteX3" y="connsiteY3"/>
              </a:cxn>
            </a:cxnLst>
            <a:rect l="l" t="t" r="r" b="b"/>
            <a:pathLst>
              <a:path w="4046305" h="3757773">
                <a:moveTo>
                  <a:pt x="0" y="0"/>
                </a:moveTo>
                <a:lnTo>
                  <a:pt x="4046305" y="0"/>
                </a:lnTo>
                <a:lnTo>
                  <a:pt x="4046305" y="3757773"/>
                </a:lnTo>
                <a:lnTo>
                  <a:pt x="0" y="3757773"/>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5" name="Picture Placeholder 14">
            <a:extLst>
              <a:ext uri="{FF2B5EF4-FFF2-40B4-BE49-F238E27FC236}">
                <a16:creationId xmlns:a16="http://schemas.microsoft.com/office/drawing/2014/main" id="{AA0A465D-527C-D04F-87FF-42B854095D69}"/>
              </a:ext>
            </a:extLst>
          </p:cNvPr>
          <p:cNvSpPr>
            <a:spLocks noGrp="1"/>
          </p:cNvSpPr>
          <p:nvPr>
            <p:ph type="pic" sz="quarter" idx="14"/>
          </p:nvPr>
        </p:nvSpPr>
        <p:spPr>
          <a:xfrm>
            <a:off x="4333982" y="172092"/>
            <a:ext cx="3524036" cy="6513816"/>
          </a:xfrm>
          <a:custGeom>
            <a:avLst/>
            <a:gdLst>
              <a:gd name="connsiteX0" fmla="*/ 0 w 3524036"/>
              <a:gd name="connsiteY0" fmla="*/ 0 h 6513816"/>
              <a:gd name="connsiteX1" fmla="*/ 3524036 w 3524036"/>
              <a:gd name="connsiteY1" fmla="*/ 0 h 6513816"/>
              <a:gd name="connsiteX2" fmla="*/ 3524036 w 3524036"/>
              <a:gd name="connsiteY2" fmla="*/ 6513816 h 6513816"/>
              <a:gd name="connsiteX3" fmla="*/ 0 w 3524036"/>
              <a:gd name="connsiteY3" fmla="*/ 6513816 h 6513816"/>
            </a:gdLst>
            <a:ahLst/>
            <a:cxnLst>
              <a:cxn ang="0">
                <a:pos x="connsiteX0" y="connsiteY0"/>
              </a:cxn>
              <a:cxn ang="0">
                <a:pos x="connsiteX1" y="connsiteY1"/>
              </a:cxn>
              <a:cxn ang="0">
                <a:pos x="connsiteX2" y="connsiteY2"/>
              </a:cxn>
              <a:cxn ang="0">
                <a:pos x="connsiteX3" y="connsiteY3"/>
              </a:cxn>
            </a:cxnLst>
            <a:rect l="l" t="t" r="r" b="b"/>
            <a:pathLst>
              <a:path w="3524036" h="6513816">
                <a:moveTo>
                  <a:pt x="0" y="0"/>
                </a:moveTo>
                <a:lnTo>
                  <a:pt x="3524036" y="0"/>
                </a:lnTo>
                <a:lnTo>
                  <a:pt x="3524036" y="6513816"/>
                </a:lnTo>
                <a:lnTo>
                  <a:pt x="0" y="6513816"/>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6" name="Picture Placeholder 15">
            <a:extLst>
              <a:ext uri="{FF2B5EF4-FFF2-40B4-BE49-F238E27FC236}">
                <a16:creationId xmlns:a16="http://schemas.microsoft.com/office/drawing/2014/main" id="{1A72F1EE-C2F3-124A-B732-BFDAE8329A35}"/>
              </a:ext>
            </a:extLst>
          </p:cNvPr>
          <p:cNvSpPr>
            <a:spLocks noGrp="1"/>
          </p:cNvSpPr>
          <p:nvPr>
            <p:ph type="pic" sz="quarter" idx="15"/>
          </p:nvPr>
        </p:nvSpPr>
        <p:spPr>
          <a:xfrm>
            <a:off x="8003569" y="172093"/>
            <a:ext cx="4046305" cy="2622479"/>
          </a:xfrm>
          <a:custGeom>
            <a:avLst/>
            <a:gdLst>
              <a:gd name="connsiteX0" fmla="*/ 0 w 4046305"/>
              <a:gd name="connsiteY0" fmla="*/ 0 h 2622479"/>
              <a:gd name="connsiteX1" fmla="*/ 4046305 w 4046305"/>
              <a:gd name="connsiteY1" fmla="*/ 0 h 2622479"/>
              <a:gd name="connsiteX2" fmla="*/ 4046305 w 4046305"/>
              <a:gd name="connsiteY2" fmla="*/ 2622479 h 2622479"/>
              <a:gd name="connsiteX3" fmla="*/ 0 w 4046305"/>
              <a:gd name="connsiteY3" fmla="*/ 2622479 h 2622479"/>
            </a:gdLst>
            <a:ahLst/>
            <a:cxnLst>
              <a:cxn ang="0">
                <a:pos x="connsiteX0" y="connsiteY0"/>
              </a:cxn>
              <a:cxn ang="0">
                <a:pos x="connsiteX1" y="connsiteY1"/>
              </a:cxn>
              <a:cxn ang="0">
                <a:pos x="connsiteX2" y="connsiteY2"/>
              </a:cxn>
              <a:cxn ang="0">
                <a:pos x="connsiteX3" y="connsiteY3"/>
              </a:cxn>
            </a:cxnLst>
            <a:rect l="l" t="t" r="r" b="b"/>
            <a:pathLst>
              <a:path w="4046305" h="2622479">
                <a:moveTo>
                  <a:pt x="0" y="0"/>
                </a:moveTo>
                <a:lnTo>
                  <a:pt x="4046305" y="0"/>
                </a:lnTo>
                <a:lnTo>
                  <a:pt x="4046305" y="2622479"/>
                </a:lnTo>
                <a:lnTo>
                  <a:pt x="0" y="2622479"/>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0" name="Picture Placeholder 9">
            <a:extLst>
              <a:ext uri="{FF2B5EF4-FFF2-40B4-BE49-F238E27FC236}">
                <a16:creationId xmlns:a16="http://schemas.microsoft.com/office/drawing/2014/main" id="{F1E21C2A-84E9-F944-99D7-B94E057F8882}"/>
              </a:ext>
            </a:extLst>
          </p:cNvPr>
          <p:cNvSpPr>
            <a:spLocks noGrp="1"/>
          </p:cNvSpPr>
          <p:nvPr>
            <p:ph type="pic" sz="quarter" idx="12"/>
          </p:nvPr>
        </p:nvSpPr>
        <p:spPr>
          <a:xfrm>
            <a:off x="142126" y="172092"/>
            <a:ext cx="4046305" cy="3757773"/>
          </a:xfrm>
          <a:custGeom>
            <a:avLst/>
            <a:gdLst>
              <a:gd name="connsiteX0" fmla="*/ 0 w 4046305"/>
              <a:gd name="connsiteY0" fmla="*/ 0 h 3757773"/>
              <a:gd name="connsiteX1" fmla="*/ 4046305 w 4046305"/>
              <a:gd name="connsiteY1" fmla="*/ 0 h 3757773"/>
              <a:gd name="connsiteX2" fmla="*/ 4046305 w 4046305"/>
              <a:gd name="connsiteY2" fmla="*/ 3757773 h 3757773"/>
              <a:gd name="connsiteX3" fmla="*/ 0 w 4046305"/>
              <a:gd name="connsiteY3" fmla="*/ 3757773 h 3757773"/>
            </a:gdLst>
            <a:ahLst/>
            <a:cxnLst>
              <a:cxn ang="0">
                <a:pos x="connsiteX0" y="connsiteY0"/>
              </a:cxn>
              <a:cxn ang="0">
                <a:pos x="connsiteX1" y="connsiteY1"/>
              </a:cxn>
              <a:cxn ang="0">
                <a:pos x="connsiteX2" y="connsiteY2"/>
              </a:cxn>
              <a:cxn ang="0">
                <a:pos x="connsiteX3" y="connsiteY3"/>
              </a:cxn>
            </a:cxnLst>
            <a:rect l="l" t="t" r="r" b="b"/>
            <a:pathLst>
              <a:path w="4046305" h="3757773">
                <a:moveTo>
                  <a:pt x="0" y="0"/>
                </a:moveTo>
                <a:lnTo>
                  <a:pt x="4046305" y="0"/>
                </a:lnTo>
                <a:lnTo>
                  <a:pt x="4046305" y="3757773"/>
                </a:lnTo>
                <a:lnTo>
                  <a:pt x="0" y="3757773"/>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2" name="Picture Placeholder 11">
            <a:extLst>
              <a:ext uri="{FF2B5EF4-FFF2-40B4-BE49-F238E27FC236}">
                <a16:creationId xmlns:a16="http://schemas.microsoft.com/office/drawing/2014/main" id="{FD3CA549-450D-C24F-8DDD-63DAC66A50F8}"/>
              </a:ext>
            </a:extLst>
          </p:cNvPr>
          <p:cNvSpPr>
            <a:spLocks noGrp="1"/>
          </p:cNvSpPr>
          <p:nvPr>
            <p:ph type="pic" sz="quarter" idx="13"/>
          </p:nvPr>
        </p:nvSpPr>
        <p:spPr>
          <a:xfrm>
            <a:off x="142126" y="4063429"/>
            <a:ext cx="4046305" cy="2622479"/>
          </a:xfrm>
          <a:custGeom>
            <a:avLst/>
            <a:gdLst>
              <a:gd name="connsiteX0" fmla="*/ 0 w 4046305"/>
              <a:gd name="connsiteY0" fmla="*/ 0 h 2622479"/>
              <a:gd name="connsiteX1" fmla="*/ 4046305 w 4046305"/>
              <a:gd name="connsiteY1" fmla="*/ 0 h 2622479"/>
              <a:gd name="connsiteX2" fmla="*/ 4046305 w 4046305"/>
              <a:gd name="connsiteY2" fmla="*/ 2622479 h 2622479"/>
              <a:gd name="connsiteX3" fmla="*/ 0 w 4046305"/>
              <a:gd name="connsiteY3" fmla="*/ 2622479 h 2622479"/>
            </a:gdLst>
            <a:ahLst/>
            <a:cxnLst>
              <a:cxn ang="0">
                <a:pos x="connsiteX0" y="connsiteY0"/>
              </a:cxn>
              <a:cxn ang="0">
                <a:pos x="connsiteX1" y="connsiteY1"/>
              </a:cxn>
              <a:cxn ang="0">
                <a:pos x="connsiteX2" y="connsiteY2"/>
              </a:cxn>
              <a:cxn ang="0">
                <a:pos x="connsiteX3" y="connsiteY3"/>
              </a:cxn>
            </a:cxnLst>
            <a:rect l="l" t="t" r="r" b="b"/>
            <a:pathLst>
              <a:path w="4046305" h="2622479">
                <a:moveTo>
                  <a:pt x="0" y="0"/>
                </a:moveTo>
                <a:lnTo>
                  <a:pt x="4046305" y="0"/>
                </a:lnTo>
                <a:lnTo>
                  <a:pt x="4046305" y="2622479"/>
                </a:lnTo>
                <a:lnTo>
                  <a:pt x="0" y="2622479"/>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422806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6840E6-7D8A-094D-B35D-7536C364731A}"/>
              </a:ext>
            </a:extLst>
          </p:cNvPr>
          <p:cNvSpPr>
            <a:spLocks noGrp="1"/>
          </p:cNvSpPr>
          <p:nvPr>
            <p:ph type="pic" sz="quarter" idx="15"/>
          </p:nvPr>
        </p:nvSpPr>
        <p:spPr>
          <a:xfrm>
            <a:off x="8077200" y="0"/>
            <a:ext cx="4114800" cy="6858000"/>
          </a:xfrm>
          <a:custGeom>
            <a:avLst/>
            <a:gdLst>
              <a:gd name="connsiteX0" fmla="*/ 0 w 4114800"/>
              <a:gd name="connsiteY0" fmla="*/ 0 h 6858000"/>
              <a:gd name="connsiteX1" fmla="*/ 4114800 w 4114800"/>
              <a:gd name="connsiteY1" fmla="*/ 0 h 6858000"/>
              <a:gd name="connsiteX2" fmla="*/ 4114800 w 4114800"/>
              <a:gd name="connsiteY2" fmla="*/ 6858000 h 6858000"/>
              <a:gd name="connsiteX3" fmla="*/ 0 w 4114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14800" h="6858000">
                <a:moveTo>
                  <a:pt x="0" y="0"/>
                </a:moveTo>
                <a:lnTo>
                  <a:pt x="4114800" y="0"/>
                </a:lnTo>
                <a:lnTo>
                  <a:pt x="4114800"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9" name="Picture Placeholder 18">
            <a:extLst>
              <a:ext uri="{FF2B5EF4-FFF2-40B4-BE49-F238E27FC236}">
                <a16:creationId xmlns:a16="http://schemas.microsoft.com/office/drawing/2014/main" id="{1F51C87B-772D-E548-BB49-DFFBA79CF688}"/>
              </a:ext>
            </a:extLst>
          </p:cNvPr>
          <p:cNvSpPr>
            <a:spLocks noGrp="1"/>
          </p:cNvSpPr>
          <p:nvPr>
            <p:ph type="pic" sz="quarter" idx="16"/>
          </p:nvPr>
        </p:nvSpPr>
        <p:spPr>
          <a:xfrm>
            <a:off x="8089554" y="2955174"/>
            <a:ext cx="3122580" cy="2239359"/>
          </a:xfrm>
          <a:custGeom>
            <a:avLst/>
            <a:gdLst>
              <a:gd name="connsiteX0" fmla="*/ 110311 w 3122580"/>
              <a:gd name="connsiteY0" fmla="*/ 0 h 2239359"/>
              <a:gd name="connsiteX1" fmla="*/ 3012269 w 3122580"/>
              <a:gd name="connsiteY1" fmla="*/ 0 h 2239359"/>
              <a:gd name="connsiteX2" fmla="*/ 3122580 w 3122580"/>
              <a:gd name="connsiteY2" fmla="*/ 110311 h 2239359"/>
              <a:gd name="connsiteX3" fmla="*/ 3122580 w 3122580"/>
              <a:gd name="connsiteY3" fmla="*/ 2129048 h 2239359"/>
              <a:gd name="connsiteX4" fmla="*/ 3012269 w 3122580"/>
              <a:gd name="connsiteY4" fmla="*/ 2239359 h 2239359"/>
              <a:gd name="connsiteX5" fmla="*/ 110311 w 3122580"/>
              <a:gd name="connsiteY5" fmla="*/ 2239359 h 2239359"/>
              <a:gd name="connsiteX6" fmla="*/ 0 w 3122580"/>
              <a:gd name="connsiteY6" fmla="*/ 2129048 h 2239359"/>
              <a:gd name="connsiteX7" fmla="*/ 0 w 3122580"/>
              <a:gd name="connsiteY7" fmla="*/ 110311 h 2239359"/>
              <a:gd name="connsiteX8" fmla="*/ 110311 w 3122580"/>
              <a:gd name="connsiteY8" fmla="*/ 0 h 223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580" h="2239359">
                <a:moveTo>
                  <a:pt x="110311" y="0"/>
                </a:moveTo>
                <a:lnTo>
                  <a:pt x="3012269" y="0"/>
                </a:lnTo>
                <a:cubicBezTo>
                  <a:pt x="3073192" y="0"/>
                  <a:pt x="3122580" y="49388"/>
                  <a:pt x="3122580" y="110311"/>
                </a:cubicBezTo>
                <a:lnTo>
                  <a:pt x="3122580" y="2129048"/>
                </a:lnTo>
                <a:cubicBezTo>
                  <a:pt x="3122580" y="2189971"/>
                  <a:pt x="3073192" y="2239359"/>
                  <a:pt x="3012269" y="2239359"/>
                </a:cubicBezTo>
                <a:lnTo>
                  <a:pt x="110311" y="2239359"/>
                </a:lnTo>
                <a:cubicBezTo>
                  <a:pt x="49388" y="2239359"/>
                  <a:pt x="0" y="2189971"/>
                  <a:pt x="0" y="2129048"/>
                </a:cubicBezTo>
                <a:lnTo>
                  <a:pt x="0" y="110311"/>
                </a:lnTo>
                <a:cubicBezTo>
                  <a:pt x="0" y="49388"/>
                  <a:pt x="49388" y="0"/>
                  <a:pt x="110311" y="0"/>
                </a:cubicBezTo>
                <a:close/>
              </a:path>
            </a:pathLst>
          </a:custGeom>
          <a:pattFill prst="pct25">
            <a:fgClr>
              <a:srgbClr val="FF0000"/>
            </a:fgClr>
            <a:bgClr>
              <a:schemeClr val="bg1"/>
            </a:bgClr>
          </a:pattFill>
          <a:ln w="28575">
            <a:solidFill>
              <a:srgbClr val="DFE0DF"/>
            </a:solidFill>
          </a:ln>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4" name="Picture Placeholder 13">
            <a:extLst>
              <a:ext uri="{FF2B5EF4-FFF2-40B4-BE49-F238E27FC236}">
                <a16:creationId xmlns:a16="http://schemas.microsoft.com/office/drawing/2014/main" id="{13875894-E5F0-9749-AF0C-FCFD21814C11}"/>
              </a:ext>
            </a:extLst>
          </p:cNvPr>
          <p:cNvSpPr>
            <a:spLocks noGrp="1"/>
          </p:cNvSpPr>
          <p:nvPr>
            <p:ph type="pic" sz="quarter" idx="14"/>
          </p:nvPr>
        </p:nvSpPr>
        <p:spPr>
          <a:xfrm>
            <a:off x="4257124" y="2955175"/>
            <a:ext cx="3122580" cy="2239359"/>
          </a:xfrm>
          <a:custGeom>
            <a:avLst/>
            <a:gdLst>
              <a:gd name="connsiteX0" fmla="*/ 110311 w 3122580"/>
              <a:gd name="connsiteY0" fmla="*/ 0 h 2239359"/>
              <a:gd name="connsiteX1" fmla="*/ 3012269 w 3122580"/>
              <a:gd name="connsiteY1" fmla="*/ 0 h 2239359"/>
              <a:gd name="connsiteX2" fmla="*/ 3122580 w 3122580"/>
              <a:gd name="connsiteY2" fmla="*/ 110311 h 2239359"/>
              <a:gd name="connsiteX3" fmla="*/ 3122580 w 3122580"/>
              <a:gd name="connsiteY3" fmla="*/ 2129048 h 2239359"/>
              <a:gd name="connsiteX4" fmla="*/ 3012269 w 3122580"/>
              <a:gd name="connsiteY4" fmla="*/ 2239359 h 2239359"/>
              <a:gd name="connsiteX5" fmla="*/ 110311 w 3122580"/>
              <a:gd name="connsiteY5" fmla="*/ 2239359 h 2239359"/>
              <a:gd name="connsiteX6" fmla="*/ 0 w 3122580"/>
              <a:gd name="connsiteY6" fmla="*/ 2129048 h 2239359"/>
              <a:gd name="connsiteX7" fmla="*/ 0 w 3122580"/>
              <a:gd name="connsiteY7" fmla="*/ 110311 h 2239359"/>
              <a:gd name="connsiteX8" fmla="*/ 110311 w 3122580"/>
              <a:gd name="connsiteY8" fmla="*/ 0 h 223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580" h="2239359">
                <a:moveTo>
                  <a:pt x="110311" y="0"/>
                </a:moveTo>
                <a:lnTo>
                  <a:pt x="3012269" y="0"/>
                </a:lnTo>
                <a:cubicBezTo>
                  <a:pt x="3073192" y="0"/>
                  <a:pt x="3122580" y="49388"/>
                  <a:pt x="3122580" y="110311"/>
                </a:cubicBezTo>
                <a:lnTo>
                  <a:pt x="3122580" y="2129048"/>
                </a:lnTo>
                <a:cubicBezTo>
                  <a:pt x="3122580" y="2189971"/>
                  <a:pt x="3073192" y="2239359"/>
                  <a:pt x="3012269" y="2239359"/>
                </a:cubicBezTo>
                <a:lnTo>
                  <a:pt x="110311" y="2239359"/>
                </a:lnTo>
                <a:cubicBezTo>
                  <a:pt x="49388" y="2239359"/>
                  <a:pt x="0" y="2189971"/>
                  <a:pt x="0" y="2129048"/>
                </a:cubicBezTo>
                <a:lnTo>
                  <a:pt x="0" y="110311"/>
                </a:lnTo>
                <a:cubicBezTo>
                  <a:pt x="0" y="49388"/>
                  <a:pt x="49388" y="0"/>
                  <a:pt x="110311" y="0"/>
                </a:cubicBezTo>
                <a:close/>
              </a:path>
            </a:pathLst>
          </a:custGeom>
          <a:pattFill prst="pct25">
            <a:fgClr>
              <a:srgbClr val="FF0000"/>
            </a:fgClr>
            <a:bgClr>
              <a:schemeClr val="bg1"/>
            </a:bgClr>
          </a:pattFill>
          <a:ln w="28575">
            <a:solidFill>
              <a:srgbClr val="DFE0DF"/>
            </a:solidFill>
          </a:ln>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3" name="Picture Placeholder 12">
            <a:extLst>
              <a:ext uri="{FF2B5EF4-FFF2-40B4-BE49-F238E27FC236}">
                <a16:creationId xmlns:a16="http://schemas.microsoft.com/office/drawing/2014/main" id="{5A19DDCC-C1CD-3A47-8AE5-1525CEEAA7D4}"/>
              </a:ext>
            </a:extLst>
          </p:cNvPr>
          <p:cNvSpPr>
            <a:spLocks noGrp="1"/>
          </p:cNvSpPr>
          <p:nvPr>
            <p:ph type="pic" sz="quarter" idx="12"/>
          </p:nvPr>
        </p:nvSpPr>
        <p:spPr>
          <a:xfrm>
            <a:off x="424694" y="2955174"/>
            <a:ext cx="3122580" cy="2239359"/>
          </a:xfrm>
          <a:custGeom>
            <a:avLst/>
            <a:gdLst>
              <a:gd name="connsiteX0" fmla="*/ 110311 w 3122580"/>
              <a:gd name="connsiteY0" fmla="*/ 0 h 2239359"/>
              <a:gd name="connsiteX1" fmla="*/ 3012269 w 3122580"/>
              <a:gd name="connsiteY1" fmla="*/ 0 h 2239359"/>
              <a:gd name="connsiteX2" fmla="*/ 3122580 w 3122580"/>
              <a:gd name="connsiteY2" fmla="*/ 110311 h 2239359"/>
              <a:gd name="connsiteX3" fmla="*/ 3122580 w 3122580"/>
              <a:gd name="connsiteY3" fmla="*/ 2129048 h 2239359"/>
              <a:gd name="connsiteX4" fmla="*/ 3012269 w 3122580"/>
              <a:gd name="connsiteY4" fmla="*/ 2239359 h 2239359"/>
              <a:gd name="connsiteX5" fmla="*/ 110311 w 3122580"/>
              <a:gd name="connsiteY5" fmla="*/ 2239359 h 2239359"/>
              <a:gd name="connsiteX6" fmla="*/ 0 w 3122580"/>
              <a:gd name="connsiteY6" fmla="*/ 2129048 h 2239359"/>
              <a:gd name="connsiteX7" fmla="*/ 0 w 3122580"/>
              <a:gd name="connsiteY7" fmla="*/ 110311 h 2239359"/>
              <a:gd name="connsiteX8" fmla="*/ 110311 w 3122580"/>
              <a:gd name="connsiteY8" fmla="*/ 0 h 223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580" h="2239359">
                <a:moveTo>
                  <a:pt x="110311" y="0"/>
                </a:moveTo>
                <a:lnTo>
                  <a:pt x="3012269" y="0"/>
                </a:lnTo>
                <a:cubicBezTo>
                  <a:pt x="3073192" y="0"/>
                  <a:pt x="3122580" y="49388"/>
                  <a:pt x="3122580" y="110311"/>
                </a:cubicBezTo>
                <a:lnTo>
                  <a:pt x="3122580" y="2129048"/>
                </a:lnTo>
                <a:cubicBezTo>
                  <a:pt x="3122580" y="2189971"/>
                  <a:pt x="3073192" y="2239359"/>
                  <a:pt x="3012269" y="2239359"/>
                </a:cubicBezTo>
                <a:lnTo>
                  <a:pt x="110311" y="2239359"/>
                </a:lnTo>
                <a:cubicBezTo>
                  <a:pt x="49388" y="2239359"/>
                  <a:pt x="0" y="2189971"/>
                  <a:pt x="0" y="2129048"/>
                </a:cubicBezTo>
                <a:lnTo>
                  <a:pt x="0" y="110311"/>
                </a:lnTo>
                <a:cubicBezTo>
                  <a:pt x="0" y="49388"/>
                  <a:pt x="49388" y="0"/>
                  <a:pt x="110311" y="0"/>
                </a:cubicBezTo>
                <a:close/>
              </a:path>
            </a:pathLst>
          </a:custGeom>
          <a:pattFill prst="pct25">
            <a:fgClr>
              <a:srgbClr val="FF0000"/>
            </a:fgClr>
            <a:bgClr>
              <a:schemeClr val="bg1"/>
            </a:bgClr>
          </a:pattFill>
          <a:ln w="28575">
            <a:solidFill>
              <a:srgbClr val="DFE0DF"/>
            </a:solidFill>
          </a:ln>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070950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58AB5D3-5972-6D43-912A-004204AAA439}"/>
              </a:ext>
            </a:extLst>
          </p:cNvPr>
          <p:cNvSpPr>
            <a:spLocks noGrp="1"/>
          </p:cNvSpPr>
          <p:nvPr>
            <p:ph type="pic" sz="quarter" idx="12"/>
          </p:nvPr>
        </p:nvSpPr>
        <p:spPr>
          <a:xfrm>
            <a:off x="6794504" y="2044700"/>
            <a:ext cx="5397497" cy="4813300"/>
          </a:xfrm>
          <a:custGeom>
            <a:avLst/>
            <a:gdLst>
              <a:gd name="connsiteX0" fmla="*/ 256116 w 5397497"/>
              <a:gd name="connsiteY0" fmla="*/ 0 h 4813300"/>
              <a:gd name="connsiteX1" fmla="*/ 5397497 w 5397497"/>
              <a:gd name="connsiteY1" fmla="*/ 0 h 4813300"/>
              <a:gd name="connsiteX2" fmla="*/ 5397497 w 5397497"/>
              <a:gd name="connsiteY2" fmla="*/ 4813300 h 4813300"/>
              <a:gd name="connsiteX3" fmla="*/ 0 w 5397497"/>
              <a:gd name="connsiteY3" fmla="*/ 4813300 h 4813300"/>
              <a:gd name="connsiteX4" fmla="*/ 0 w 5397497"/>
              <a:gd name="connsiteY4" fmla="*/ 256116 h 4813300"/>
              <a:gd name="connsiteX5" fmla="*/ 256116 w 5397497"/>
              <a:gd name="connsiteY5" fmla="*/ 0 h 481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497" h="4813300">
                <a:moveTo>
                  <a:pt x="256116" y="0"/>
                </a:moveTo>
                <a:lnTo>
                  <a:pt x="5397497" y="0"/>
                </a:lnTo>
                <a:lnTo>
                  <a:pt x="5397497" y="4813300"/>
                </a:lnTo>
                <a:lnTo>
                  <a:pt x="0" y="4813300"/>
                </a:lnTo>
                <a:lnTo>
                  <a:pt x="0" y="256116"/>
                </a:lnTo>
                <a:cubicBezTo>
                  <a:pt x="0" y="114667"/>
                  <a:pt x="114667" y="0"/>
                  <a:pt x="256116"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922777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B18527E-F736-7847-BB43-3C847D199E38}"/>
              </a:ext>
            </a:extLst>
          </p:cNvPr>
          <p:cNvSpPr>
            <a:spLocks noGrp="1"/>
          </p:cNvSpPr>
          <p:nvPr>
            <p:ph type="pic" sz="quarter" idx="13"/>
          </p:nvPr>
        </p:nvSpPr>
        <p:spPr>
          <a:xfrm>
            <a:off x="4019551" y="4600575"/>
            <a:ext cx="4152895" cy="2257425"/>
          </a:xfrm>
          <a:custGeom>
            <a:avLst/>
            <a:gdLst>
              <a:gd name="connsiteX0" fmla="*/ 0 w 4152895"/>
              <a:gd name="connsiteY0" fmla="*/ 0 h 2257425"/>
              <a:gd name="connsiteX1" fmla="*/ 4152895 w 4152895"/>
              <a:gd name="connsiteY1" fmla="*/ 0 h 2257425"/>
              <a:gd name="connsiteX2" fmla="*/ 4152895 w 4152895"/>
              <a:gd name="connsiteY2" fmla="*/ 2257425 h 2257425"/>
              <a:gd name="connsiteX3" fmla="*/ 0 w 4152895"/>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4152895" h="2257425">
                <a:moveTo>
                  <a:pt x="0" y="0"/>
                </a:moveTo>
                <a:lnTo>
                  <a:pt x="4152895" y="0"/>
                </a:lnTo>
                <a:lnTo>
                  <a:pt x="4152895" y="2257425"/>
                </a:lnTo>
                <a:lnTo>
                  <a:pt x="0" y="2257425"/>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0" name="Picture Placeholder 9">
            <a:extLst>
              <a:ext uri="{FF2B5EF4-FFF2-40B4-BE49-F238E27FC236}">
                <a16:creationId xmlns:a16="http://schemas.microsoft.com/office/drawing/2014/main" id="{B8BB62E8-63A4-9F45-B4B0-123AB60B3B1A}"/>
              </a:ext>
            </a:extLst>
          </p:cNvPr>
          <p:cNvSpPr>
            <a:spLocks noGrp="1"/>
          </p:cNvSpPr>
          <p:nvPr>
            <p:ph type="pic" sz="quarter" idx="14"/>
          </p:nvPr>
        </p:nvSpPr>
        <p:spPr>
          <a:xfrm>
            <a:off x="0" y="2343151"/>
            <a:ext cx="4038142" cy="2257425"/>
          </a:xfrm>
          <a:custGeom>
            <a:avLst/>
            <a:gdLst>
              <a:gd name="connsiteX0" fmla="*/ 0 w 4038142"/>
              <a:gd name="connsiteY0" fmla="*/ 0 h 2257425"/>
              <a:gd name="connsiteX1" fmla="*/ 4038142 w 4038142"/>
              <a:gd name="connsiteY1" fmla="*/ 0 h 2257425"/>
              <a:gd name="connsiteX2" fmla="*/ 4038142 w 4038142"/>
              <a:gd name="connsiteY2" fmla="*/ 2257425 h 2257425"/>
              <a:gd name="connsiteX3" fmla="*/ 0 w 4038142"/>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4038142" h="2257425">
                <a:moveTo>
                  <a:pt x="0" y="0"/>
                </a:moveTo>
                <a:lnTo>
                  <a:pt x="4038142" y="0"/>
                </a:lnTo>
                <a:lnTo>
                  <a:pt x="4038142" y="2257425"/>
                </a:lnTo>
                <a:lnTo>
                  <a:pt x="0" y="2257425"/>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11" name="Picture Placeholder 10">
            <a:extLst>
              <a:ext uri="{FF2B5EF4-FFF2-40B4-BE49-F238E27FC236}">
                <a16:creationId xmlns:a16="http://schemas.microsoft.com/office/drawing/2014/main" id="{7822D438-0F8A-5E44-B99C-7A8B7A419AB0}"/>
              </a:ext>
            </a:extLst>
          </p:cNvPr>
          <p:cNvSpPr>
            <a:spLocks noGrp="1"/>
          </p:cNvSpPr>
          <p:nvPr>
            <p:ph type="pic" sz="quarter" idx="12"/>
          </p:nvPr>
        </p:nvSpPr>
        <p:spPr>
          <a:xfrm>
            <a:off x="8172448" y="2343151"/>
            <a:ext cx="4019552" cy="2257425"/>
          </a:xfrm>
          <a:custGeom>
            <a:avLst/>
            <a:gdLst>
              <a:gd name="connsiteX0" fmla="*/ 0 w 4019552"/>
              <a:gd name="connsiteY0" fmla="*/ 0 h 2257425"/>
              <a:gd name="connsiteX1" fmla="*/ 4019552 w 4019552"/>
              <a:gd name="connsiteY1" fmla="*/ 0 h 2257425"/>
              <a:gd name="connsiteX2" fmla="*/ 4019552 w 4019552"/>
              <a:gd name="connsiteY2" fmla="*/ 2257425 h 2257425"/>
              <a:gd name="connsiteX3" fmla="*/ 0 w 4019552"/>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4019552" h="2257425">
                <a:moveTo>
                  <a:pt x="0" y="0"/>
                </a:moveTo>
                <a:lnTo>
                  <a:pt x="4019552" y="0"/>
                </a:lnTo>
                <a:lnTo>
                  <a:pt x="4019552" y="2257425"/>
                </a:lnTo>
                <a:lnTo>
                  <a:pt x="0" y="2257425"/>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282718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A4F8248-54B0-7C48-831A-E5328D6DFD35}"/>
              </a:ext>
            </a:extLst>
          </p:cNvPr>
          <p:cNvSpPr>
            <a:spLocks noGrp="1"/>
          </p:cNvSpPr>
          <p:nvPr>
            <p:ph type="pic" sz="quarter" idx="14"/>
          </p:nvPr>
        </p:nvSpPr>
        <p:spPr>
          <a:xfrm>
            <a:off x="-2198" y="0"/>
            <a:ext cx="3812142" cy="6858000"/>
          </a:xfrm>
          <a:custGeom>
            <a:avLst/>
            <a:gdLst>
              <a:gd name="connsiteX0" fmla="*/ 0 w 3812142"/>
              <a:gd name="connsiteY0" fmla="*/ 2655306 h 6858000"/>
              <a:gd name="connsiteX1" fmla="*/ 2939600 w 3812142"/>
              <a:gd name="connsiteY1" fmla="*/ 6858000 h 6858000"/>
              <a:gd name="connsiteX2" fmla="*/ 0 w 3812142"/>
              <a:gd name="connsiteY2" fmla="*/ 6858000 h 6858000"/>
              <a:gd name="connsiteX3" fmla="*/ 2197 w 3812142"/>
              <a:gd name="connsiteY3" fmla="*/ 0 h 6858000"/>
              <a:gd name="connsiteX4" fmla="*/ 3812142 w 3812142"/>
              <a:gd name="connsiteY4" fmla="*/ 0 h 6858000"/>
              <a:gd name="connsiteX5" fmla="*/ 1365899 w 3812142"/>
              <a:gd name="connsiteY5" fmla="*/ 4403300 h 6858000"/>
              <a:gd name="connsiteX6" fmla="*/ 2197 w 3812142"/>
              <a:gd name="connsiteY6" fmla="*/ 24536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2142" h="6858000">
                <a:moveTo>
                  <a:pt x="0" y="2655306"/>
                </a:moveTo>
                <a:lnTo>
                  <a:pt x="2939600" y="6858000"/>
                </a:lnTo>
                <a:lnTo>
                  <a:pt x="0" y="6858000"/>
                </a:lnTo>
                <a:close/>
                <a:moveTo>
                  <a:pt x="2197" y="0"/>
                </a:moveTo>
                <a:lnTo>
                  <a:pt x="3812142" y="0"/>
                </a:lnTo>
                <a:lnTo>
                  <a:pt x="1365899" y="4403300"/>
                </a:lnTo>
                <a:lnTo>
                  <a:pt x="2197" y="245364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832058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2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58A0F87-4BBA-6145-9DBC-3B78A17405D2}"/>
              </a:ext>
            </a:extLst>
          </p:cNvPr>
          <p:cNvSpPr>
            <a:spLocks noGrp="1"/>
          </p:cNvSpPr>
          <p:nvPr>
            <p:ph type="pic" sz="quarter" idx="12"/>
          </p:nvPr>
        </p:nvSpPr>
        <p:spPr>
          <a:xfrm>
            <a:off x="491251" y="1300665"/>
            <a:ext cx="5937337" cy="3472646"/>
          </a:xfrm>
          <a:custGeom>
            <a:avLst/>
            <a:gdLst>
              <a:gd name="connsiteX0" fmla="*/ 165437 w 5937337"/>
              <a:gd name="connsiteY0" fmla="*/ 0 h 3472646"/>
              <a:gd name="connsiteX1" fmla="*/ 5771900 w 5937337"/>
              <a:gd name="connsiteY1" fmla="*/ 0 h 3472646"/>
              <a:gd name="connsiteX2" fmla="*/ 5937337 w 5937337"/>
              <a:gd name="connsiteY2" fmla="*/ 165437 h 3472646"/>
              <a:gd name="connsiteX3" fmla="*/ 5937337 w 5937337"/>
              <a:gd name="connsiteY3" fmla="*/ 3307209 h 3472646"/>
              <a:gd name="connsiteX4" fmla="*/ 5771900 w 5937337"/>
              <a:gd name="connsiteY4" fmla="*/ 3472646 h 3472646"/>
              <a:gd name="connsiteX5" fmla="*/ 165437 w 5937337"/>
              <a:gd name="connsiteY5" fmla="*/ 3472646 h 3472646"/>
              <a:gd name="connsiteX6" fmla="*/ 0 w 5937337"/>
              <a:gd name="connsiteY6" fmla="*/ 3307209 h 3472646"/>
              <a:gd name="connsiteX7" fmla="*/ 0 w 5937337"/>
              <a:gd name="connsiteY7" fmla="*/ 165437 h 3472646"/>
              <a:gd name="connsiteX8" fmla="*/ 165437 w 5937337"/>
              <a:gd name="connsiteY8" fmla="*/ 0 h 347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7337" h="3472646">
                <a:moveTo>
                  <a:pt x="165437" y="0"/>
                </a:moveTo>
                <a:lnTo>
                  <a:pt x="5771900" y="0"/>
                </a:lnTo>
                <a:cubicBezTo>
                  <a:pt x="5863268" y="0"/>
                  <a:pt x="5937337" y="74069"/>
                  <a:pt x="5937337" y="165437"/>
                </a:cubicBezTo>
                <a:lnTo>
                  <a:pt x="5937337" y="3307209"/>
                </a:lnTo>
                <a:cubicBezTo>
                  <a:pt x="5937337" y="3398577"/>
                  <a:pt x="5863268" y="3472646"/>
                  <a:pt x="5771900" y="3472646"/>
                </a:cubicBezTo>
                <a:lnTo>
                  <a:pt x="165437" y="3472646"/>
                </a:lnTo>
                <a:cubicBezTo>
                  <a:pt x="74069" y="3472646"/>
                  <a:pt x="0" y="3398577"/>
                  <a:pt x="0" y="3307209"/>
                </a:cubicBezTo>
                <a:lnTo>
                  <a:pt x="0" y="165437"/>
                </a:lnTo>
                <a:cubicBezTo>
                  <a:pt x="0" y="74069"/>
                  <a:pt x="74069" y="0"/>
                  <a:pt x="165437"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382064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28">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B68E375-30E4-2640-85AF-501C1A729A89}"/>
              </a:ext>
            </a:extLst>
          </p:cNvPr>
          <p:cNvSpPr>
            <a:spLocks noGrp="1"/>
          </p:cNvSpPr>
          <p:nvPr>
            <p:ph type="pic" sz="quarter" idx="12"/>
          </p:nvPr>
        </p:nvSpPr>
        <p:spPr>
          <a:xfrm>
            <a:off x="6662067" y="604254"/>
            <a:ext cx="4761997" cy="5649491"/>
          </a:xfrm>
          <a:custGeom>
            <a:avLst/>
            <a:gdLst>
              <a:gd name="connsiteX0" fmla="*/ 171527 w 4761997"/>
              <a:gd name="connsiteY0" fmla="*/ 0 h 5649491"/>
              <a:gd name="connsiteX1" fmla="*/ 4590470 w 4761997"/>
              <a:gd name="connsiteY1" fmla="*/ 0 h 5649491"/>
              <a:gd name="connsiteX2" fmla="*/ 4761997 w 4761997"/>
              <a:gd name="connsiteY2" fmla="*/ 171527 h 5649491"/>
              <a:gd name="connsiteX3" fmla="*/ 4761997 w 4761997"/>
              <a:gd name="connsiteY3" fmla="*/ 5477964 h 5649491"/>
              <a:gd name="connsiteX4" fmla="*/ 4590470 w 4761997"/>
              <a:gd name="connsiteY4" fmla="*/ 5649491 h 5649491"/>
              <a:gd name="connsiteX5" fmla="*/ 171527 w 4761997"/>
              <a:gd name="connsiteY5" fmla="*/ 5649491 h 5649491"/>
              <a:gd name="connsiteX6" fmla="*/ 0 w 4761997"/>
              <a:gd name="connsiteY6" fmla="*/ 5477964 h 5649491"/>
              <a:gd name="connsiteX7" fmla="*/ 0 w 4761997"/>
              <a:gd name="connsiteY7" fmla="*/ 171527 h 5649491"/>
              <a:gd name="connsiteX8" fmla="*/ 171527 w 4761997"/>
              <a:gd name="connsiteY8" fmla="*/ 0 h 564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1997" h="5649491">
                <a:moveTo>
                  <a:pt x="171527" y="0"/>
                </a:moveTo>
                <a:lnTo>
                  <a:pt x="4590470" y="0"/>
                </a:lnTo>
                <a:cubicBezTo>
                  <a:pt x="4685202" y="0"/>
                  <a:pt x="4761997" y="76795"/>
                  <a:pt x="4761997" y="171527"/>
                </a:cubicBezTo>
                <a:lnTo>
                  <a:pt x="4761997" y="5477964"/>
                </a:lnTo>
                <a:cubicBezTo>
                  <a:pt x="4761997" y="5572696"/>
                  <a:pt x="4685202" y="5649491"/>
                  <a:pt x="4590470" y="5649491"/>
                </a:cubicBezTo>
                <a:lnTo>
                  <a:pt x="171527" y="5649491"/>
                </a:lnTo>
                <a:cubicBezTo>
                  <a:pt x="76795" y="5649491"/>
                  <a:pt x="0" y="5572696"/>
                  <a:pt x="0" y="5477964"/>
                </a:cubicBezTo>
                <a:lnTo>
                  <a:pt x="0" y="171527"/>
                </a:lnTo>
                <a:cubicBezTo>
                  <a:pt x="0" y="76795"/>
                  <a:pt x="76795" y="0"/>
                  <a:pt x="171527"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602326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2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C3C795-6911-2F4A-A686-7004E9C8F23B}"/>
              </a:ext>
            </a:extLst>
          </p:cNvPr>
          <p:cNvSpPr>
            <a:spLocks noGrp="1"/>
          </p:cNvSpPr>
          <p:nvPr>
            <p:ph type="pic" sz="quarter" idx="12"/>
          </p:nvPr>
        </p:nvSpPr>
        <p:spPr>
          <a:xfrm>
            <a:off x="0" y="0"/>
            <a:ext cx="2473569" cy="6858000"/>
          </a:xfrm>
          <a:custGeom>
            <a:avLst/>
            <a:gdLst>
              <a:gd name="connsiteX0" fmla="*/ 0 w 2473569"/>
              <a:gd name="connsiteY0" fmla="*/ 0 h 6858000"/>
              <a:gd name="connsiteX1" fmla="*/ 2473569 w 2473569"/>
              <a:gd name="connsiteY1" fmla="*/ 0 h 6858000"/>
              <a:gd name="connsiteX2" fmla="*/ 2473569 w 2473569"/>
              <a:gd name="connsiteY2" fmla="*/ 6858000 h 6858000"/>
              <a:gd name="connsiteX3" fmla="*/ 0 w 24735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73569" h="6858000">
                <a:moveTo>
                  <a:pt x="0" y="0"/>
                </a:moveTo>
                <a:lnTo>
                  <a:pt x="2473569" y="0"/>
                </a:lnTo>
                <a:lnTo>
                  <a:pt x="2473569"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29092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C2062A7-38B8-F544-9B62-148191FF6E35}"/>
              </a:ext>
            </a:extLst>
          </p:cNvPr>
          <p:cNvSpPr>
            <a:spLocks noGrp="1"/>
          </p:cNvSpPr>
          <p:nvPr>
            <p:ph type="pic" sz="quarter" idx="10"/>
          </p:nvPr>
        </p:nvSpPr>
        <p:spPr>
          <a:xfrm>
            <a:off x="7423866" y="697089"/>
            <a:ext cx="3736622" cy="5463822"/>
          </a:xfrm>
          <a:custGeom>
            <a:avLst/>
            <a:gdLst>
              <a:gd name="connsiteX0" fmla="*/ 141469 w 3736622"/>
              <a:gd name="connsiteY0" fmla="*/ 0 h 5463822"/>
              <a:gd name="connsiteX1" fmla="*/ 3595153 w 3736622"/>
              <a:gd name="connsiteY1" fmla="*/ 0 h 5463822"/>
              <a:gd name="connsiteX2" fmla="*/ 3736622 w 3736622"/>
              <a:gd name="connsiteY2" fmla="*/ 141469 h 5463822"/>
              <a:gd name="connsiteX3" fmla="*/ 3736622 w 3736622"/>
              <a:gd name="connsiteY3" fmla="*/ 5322353 h 5463822"/>
              <a:gd name="connsiteX4" fmla="*/ 3595153 w 3736622"/>
              <a:gd name="connsiteY4" fmla="*/ 5463822 h 5463822"/>
              <a:gd name="connsiteX5" fmla="*/ 141469 w 3736622"/>
              <a:gd name="connsiteY5" fmla="*/ 5463822 h 5463822"/>
              <a:gd name="connsiteX6" fmla="*/ 0 w 3736622"/>
              <a:gd name="connsiteY6" fmla="*/ 5322353 h 5463822"/>
              <a:gd name="connsiteX7" fmla="*/ 0 w 3736622"/>
              <a:gd name="connsiteY7" fmla="*/ 5007706 h 5463822"/>
              <a:gd name="connsiteX8" fmla="*/ 1700795 w 3736622"/>
              <a:gd name="connsiteY8" fmla="*/ 5007706 h 5463822"/>
              <a:gd name="connsiteX9" fmla="*/ 1866890 w 3736622"/>
              <a:gd name="connsiteY9" fmla="*/ 4841611 h 5463822"/>
              <a:gd name="connsiteX10" fmla="*/ 1866890 w 3736622"/>
              <a:gd name="connsiteY10" fmla="*/ 1112623 h 5463822"/>
              <a:gd name="connsiteX11" fmla="*/ 1700795 w 3736622"/>
              <a:gd name="connsiteY11" fmla="*/ 946528 h 5463822"/>
              <a:gd name="connsiteX12" fmla="*/ 0 w 3736622"/>
              <a:gd name="connsiteY12" fmla="*/ 946528 h 5463822"/>
              <a:gd name="connsiteX13" fmla="*/ 0 w 3736622"/>
              <a:gd name="connsiteY13" fmla="*/ 141469 h 5463822"/>
              <a:gd name="connsiteX14" fmla="*/ 141469 w 3736622"/>
              <a:gd name="connsiteY14" fmla="*/ 0 h 546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6622" h="5463822">
                <a:moveTo>
                  <a:pt x="141469" y="0"/>
                </a:moveTo>
                <a:lnTo>
                  <a:pt x="3595153" y="0"/>
                </a:lnTo>
                <a:cubicBezTo>
                  <a:pt x="3673284" y="0"/>
                  <a:pt x="3736622" y="63338"/>
                  <a:pt x="3736622" y="141469"/>
                </a:cubicBezTo>
                <a:lnTo>
                  <a:pt x="3736622" y="5322353"/>
                </a:lnTo>
                <a:cubicBezTo>
                  <a:pt x="3736622" y="5400484"/>
                  <a:pt x="3673284" y="5463822"/>
                  <a:pt x="3595153" y="5463822"/>
                </a:cubicBezTo>
                <a:lnTo>
                  <a:pt x="141469" y="5463822"/>
                </a:lnTo>
                <a:cubicBezTo>
                  <a:pt x="63338" y="5463822"/>
                  <a:pt x="0" y="5400484"/>
                  <a:pt x="0" y="5322353"/>
                </a:cubicBezTo>
                <a:lnTo>
                  <a:pt x="0" y="5007706"/>
                </a:lnTo>
                <a:lnTo>
                  <a:pt x="1700795" y="5007706"/>
                </a:lnTo>
                <a:cubicBezTo>
                  <a:pt x="1792527" y="5007706"/>
                  <a:pt x="1866890" y="4933343"/>
                  <a:pt x="1866890" y="4841611"/>
                </a:cubicBezTo>
                <a:lnTo>
                  <a:pt x="1866890" y="1112623"/>
                </a:lnTo>
                <a:cubicBezTo>
                  <a:pt x="1866890" y="1020891"/>
                  <a:pt x="1792527" y="946528"/>
                  <a:pt x="1700795" y="946528"/>
                </a:cubicBezTo>
                <a:lnTo>
                  <a:pt x="0" y="946528"/>
                </a:lnTo>
                <a:lnTo>
                  <a:pt x="0" y="141469"/>
                </a:lnTo>
                <a:cubicBezTo>
                  <a:pt x="0" y="63338"/>
                  <a:pt x="63338" y="0"/>
                  <a:pt x="14146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C2D6EAF3-D76F-BC44-BD87-5DBD96785AC3}"/>
              </a:ext>
            </a:extLst>
          </p:cNvPr>
          <p:cNvSpPr>
            <a:spLocks noGrp="1"/>
          </p:cNvSpPr>
          <p:nvPr>
            <p:ph type="pic" sz="quarter" idx="11"/>
          </p:nvPr>
        </p:nvSpPr>
        <p:spPr>
          <a:xfrm>
            <a:off x="6096000" y="1729531"/>
            <a:ext cx="3093156" cy="3889350"/>
          </a:xfrm>
          <a:custGeom>
            <a:avLst/>
            <a:gdLst>
              <a:gd name="connsiteX0" fmla="*/ 176867 w 3093156"/>
              <a:gd name="connsiteY0" fmla="*/ 0 h 3889350"/>
              <a:gd name="connsiteX1" fmla="*/ 2916289 w 3093156"/>
              <a:gd name="connsiteY1" fmla="*/ 0 h 3889350"/>
              <a:gd name="connsiteX2" fmla="*/ 3093156 w 3093156"/>
              <a:gd name="connsiteY2" fmla="*/ 176867 h 3889350"/>
              <a:gd name="connsiteX3" fmla="*/ 3093156 w 3093156"/>
              <a:gd name="connsiteY3" fmla="*/ 3712483 h 3889350"/>
              <a:gd name="connsiteX4" fmla="*/ 2916289 w 3093156"/>
              <a:gd name="connsiteY4" fmla="*/ 3889350 h 3889350"/>
              <a:gd name="connsiteX5" fmla="*/ 176867 w 3093156"/>
              <a:gd name="connsiteY5" fmla="*/ 3889350 h 3889350"/>
              <a:gd name="connsiteX6" fmla="*/ 0 w 3093156"/>
              <a:gd name="connsiteY6" fmla="*/ 3712483 h 3889350"/>
              <a:gd name="connsiteX7" fmla="*/ 0 w 3093156"/>
              <a:gd name="connsiteY7" fmla="*/ 176867 h 3889350"/>
              <a:gd name="connsiteX8" fmla="*/ 176867 w 3093156"/>
              <a:gd name="connsiteY8" fmla="*/ 0 h 38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3156" h="3889350">
                <a:moveTo>
                  <a:pt x="176867" y="0"/>
                </a:moveTo>
                <a:lnTo>
                  <a:pt x="2916289" y="0"/>
                </a:lnTo>
                <a:cubicBezTo>
                  <a:pt x="3013970" y="0"/>
                  <a:pt x="3093156" y="79186"/>
                  <a:pt x="3093156" y="176867"/>
                </a:cubicBezTo>
                <a:lnTo>
                  <a:pt x="3093156" y="3712483"/>
                </a:lnTo>
                <a:cubicBezTo>
                  <a:pt x="3093156" y="3810164"/>
                  <a:pt x="3013970" y="3889350"/>
                  <a:pt x="2916289" y="3889350"/>
                </a:cubicBezTo>
                <a:lnTo>
                  <a:pt x="176867" y="3889350"/>
                </a:lnTo>
                <a:cubicBezTo>
                  <a:pt x="79186" y="3889350"/>
                  <a:pt x="0" y="3810164"/>
                  <a:pt x="0" y="3712483"/>
                </a:cubicBezTo>
                <a:lnTo>
                  <a:pt x="0" y="176867"/>
                </a:lnTo>
                <a:cubicBezTo>
                  <a:pt x="0" y="79186"/>
                  <a:pt x="79186" y="0"/>
                  <a:pt x="176867"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24397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30">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0302B1D-40D9-C449-856E-E857B22207F0}"/>
              </a:ext>
            </a:extLst>
          </p:cNvPr>
          <p:cNvSpPr>
            <a:spLocks noGrp="1"/>
          </p:cNvSpPr>
          <p:nvPr>
            <p:ph type="pic" sz="quarter" idx="12"/>
          </p:nvPr>
        </p:nvSpPr>
        <p:spPr>
          <a:xfrm>
            <a:off x="0" y="0"/>
            <a:ext cx="12192000" cy="6858000"/>
          </a:xfrm>
          <a:custGeom>
            <a:avLst/>
            <a:gdLst>
              <a:gd name="connsiteX0" fmla="*/ 0 w 12192000"/>
              <a:gd name="connsiteY0" fmla="*/ 5455920 h 6858000"/>
              <a:gd name="connsiteX1" fmla="*/ 6096000 w 12192000"/>
              <a:gd name="connsiteY1" fmla="*/ 5688260 h 6858000"/>
              <a:gd name="connsiteX2" fmla="*/ 12192000 w 12192000"/>
              <a:gd name="connsiteY2" fmla="*/ 5455920 h 6858000"/>
              <a:gd name="connsiteX3" fmla="*/ 12192000 w 12192000"/>
              <a:gd name="connsiteY3" fmla="*/ 6858000 h 6858000"/>
              <a:gd name="connsiteX4" fmla="*/ 0 w 12192000"/>
              <a:gd name="connsiteY4" fmla="*/ 6858000 h 6858000"/>
              <a:gd name="connsiteX5" fmla="*/ 0 w 12192000"/>
              <a:gd name="connsiteY5" fmla="*/ 0 h 6858000"/>
              <a:gd name="connsiteX6" fmla="*/ 12192000 w 12192000"/>
              <a:gd name="connsiteY6" fmla="*/ 0 h 6858000"/>
              <a:gd name="connsiteX7" fmla="*/ 12192000 w 12192000"/>
              <a:gd name="connsiteY7" fmla="*/ 1402080 h 6858000"/>
              <a:gd name="connsiteX8" fmla="*/ 6096000 w 12192000"/>
              <a:gd name="connsiteY8" fmla="*/ 1169740 h 6858000"/>
              <a:gd name="connsiteX9" fmla="*/ 0 w 12192000"/>
              <a:gd name="connsiteY9" fmla="*/ 14020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5455920"/>
                </a:moveTo>
                <a:lnTo>
                  <a:pt x="6096000" y="5688260"/>
                </a:lnTo>
                <a:lnTo>
                  <a:pt x="12192000" y="5455920"/>
                </a:lnTo>
                <a:lnTo>
                  <a:pt x="12192000" y="6858000"/>
                </a:lnTo>
                <a:lnTo>
                  <a:pt x="0" y="6858000"/>
                </a:lnTo>
                <a:close/>
                <a:moveTo>
                  <a:pt x="0" y="0"/>
                </a:moveTo>
                <a:lnTo>
                  <a:pt x="12192000" y="0"/>
                </a:lnTo>
                <a:lnTo>
                  <a:pt x="12192000" y="1402080"/>
                </a:lnTo>
                <a:lnTo>
                  <a:pt x="6096000" y="1169740"/>
                </a:lnTo>
                <a:lnTo>
                  <a:pt x="0" y="140208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250540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EAB52D-EC26-9640-BA49-73832F5E0AB1}"/>
              </a:ext>
            </a:extLst>
          </p:cNvPr>
          <p:cNvSpPr>
            <a:spLocks noGrp="1"/>
          </p:cNvSpPr>
          <p:nvPr>
            <p:ph type="pic" sz="quarter" idx="12"/>
          </p:nvPr>
        </p:nvSpPr>
        <p:spPr>
          <a:xfrm>
            <a:off x="1454176" y="1481352"/>
            <a:ext cx="4238170" cy="5376648"/>
          </a:xfrm>
          <a:custGeom>
            <a:avLst/>
            <a:gdLst>
              <a:gd name="connsiteX0" fmla="*/ 0 w 4238170"/>
              <a:gd name="connsiteY0" fmla="*/ 0 h 5376648"/>
              <a:gd name="connsiteX1" fmla="*/ 3999137 w 4238170"/>
              <a:gd name="connsiteY1" fmla="*/ 0 h 5376648"/>
              <a:gd name="connsiteX2" fmla="*/ 4238170 w 4238170"/>
              <a:gd name="connsiteY2" fmla="*/ 239033 h 5376648"/>
              <a:gd name="connsiteX3" fmla="*/ 4238170 w 4238170"/>
              <a:gd name="connsiteY3" fmla="*/ 5376648 h 5376648"/>
              <a:gd name="connsiteX4" fmla="*/ 0 w 4238170"/>
              <a:gd name="connsiteY4" fmla="*/ 5376648 h 5376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170" h="5376648">
                <a:moveTo>
                  <a:pt x="0" y="0"/>
                </a:moveTo>
                <a:lnTo>
                  <a:pt x="3999137" y="0"/>
                </a:lnTo>
                <a:cubicBezTo>
                  <a:pt x="4131151" y="0"/>
                  <a:pt x="4238170" y="107019"/>
                  <a:pt x="4238170" y="239033"/>
                </a:cubicBezTo>
                <a:lnTo>
                  <a:pt x="4238170" y="5376648"/>
                </a:lnTo>
                <a:lnTo>
                  <a:pt x="0" y="5376648"/>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006338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2442659-3293-9341-9ACE-791BCD6F9B69}"/>
              </a:ext>
            </a:extLst>
          </p:cNvPr>
          <p:cNvSpPr>
            <a:spLocks noGrp="1"/>
          </p:cNvSpPr>
          <p:nvPr>
            <p:ph type="pic" sz="quarter" idx="12"/>
          </p:nvPr>
        </p:nvSpPr>
        <p:spPr>
          <a:xfrm>
            <a:off x="6490010" y="697090"/>
            <a:ext cx="4564326" cy="6160911"/>
          </a:xfrm>
          <a:custGeom>
            <a:avLst/>
            <a:gdLst>
              <a:gd name="connsiteX0" fmla="*/ 241727 w 4564326"/>
              <a:gd name="connsiteY0" fmla="*/ 0 h 6160911"/>
              <a:gd name="connsiteX1" fmla="*/ 4564326 w 4564326"/>
              <a:gd name="connsiteY1" fmla="*/ 0 h 6160911"/>
              <a:gd name="connsiteX2" fmla="*/ 4564326 w 4564326"/>
              <a:gd name="connsiteY2" fmla="*/ 6160911 h 6160911"/>
              <a:gd name="connsiteX3" fmla="*/ 0 w 4564326"/>
              <a:gd name="connsiteY3" fmla="*/ 6160911 h 6160911"/>
              <a:gd name="connsiteX4" fmla="*/ 0 w 4564326"/>
              <a:gd name="connsiteY4" fmla="*/ 241727 h 6160911"/>
              <a:gd name="connsiteX5" fmla="*/ 241727 w 4564326"/>
              <a:gd name="connsiteY5" fmla="*/ 0 h 616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4326" h="6160911">
                <a:moveTo>
                  <a:pt x="241727" y="0"/>
                </a:moveTo>
                <a:lnTo>
                  <a:pt x="4564326" y="0"/>
                </a:lnTo>
                <a:lnTo>
                  <a:pt x="4564326" y="6160911"/>
                </a:lnTo>
                <a:lnTo>
                  <a:pt x="0" y="6160911"/>
                </a:lnTo>
                <a:lnTo>
                  <a:pt x="0" y="241727"/>
                </a:lnTo>
                <a:cubicBezTo>
                  <a:pt x="0" y="108225"/>
                  <a:pt x="108225" y="0"/>
                  <a:pt x="241727"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894866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33">
    <p:spTree>
      <p:nvGrpSpPr>
        <p:cNvPr id="1" name=""/>
        <p:cNvGrpSpPr/>
        <p:nvPr/>
      </p:nvGrpSpPr>
      <p:grpSpPr>
        <a:xfrm>
          <a:off x="0" y="0"/>
          <a:ext cx="0" cy="0"/>
          <a:chOff x="0" y="0"/>
          <a:chExt cx="0" cy="0"/>
        </a:xfrm>
      </p:grpSpPr>
      <p:sp>
        <p:nvSpPr>
          <p:cNvPr id="3" name="Off-page Connector 2">
            <a:extLst>
              <a:ext uri="{FF2B5EF4-FFF2-40B4-BE49-F238E27FC236}">
                <a16:creationId xmlns:a16="http://schemas.microsoft.com/office/drawing/2014/main" id="{48B15258-578A-5C49-8BF9-97F70295F890}"/>
              </a:ext>
            </a:extLst>
          </p:cNvPr>
          <p:cNvSpPr/>
          <p:nvPr userDrawn="1"/>
        </p:nvSpPr>
        <p:spPr>
          <a:xfrm rot="16200000">
            <a:off x="-168440" y="168439"/>
            <a:ext cx="6858000" cy="6521119"/>
          </a:xfrm>
          <a:prstGeom prst="flowChartOffpageConnector">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F72C70EA-22B1-6340-B859-8DD8A56D69C2}"/>
              </a:ext>
            </a:extLst>
          </p:cNvPr>
          <p:cNvSpPr>
            <a:spLocks noGrp="1"/>
          </p:cNvSpPr>
          <p:nvPr>
            <p:ph type="pic" sz="quarter" idx="13"/>
          </p:nvPr>
        </p:nvSpPr>
        <p:spPr>
          <a:xfrm>
            <a:off x="2" y="-2"/>
            <a:ext cx="6268454" cy="6858000"/>
          </a:xfrm>
          <a:custGeom>
            <a:avLst/>
            <a:gdLst>
              <a:gd name="connsiteX0" fmla="*/ 0 w 6268454"/>
              <a:gd name="connsiteY0" fmla="*/ 0 h 6858000"/>
              <a:gd name="connsiteX1" fmla="*/ 5014763 w 6268454"/>
              <a:gd name="connsiteY1" fmla="*/ 0 h 6858000"/>
              <a:gd name="connsiteX2" fmla="*/ 6268454 w 6268454"/>
              <a:gd name="connsiteY2" fmla="*/ 3429000 h 6858000"/>
              <a:gd name="connsiteX3" fmla="*/ 5014763 w 6268454"/>
              <a:gd name="connsiteY3" fmla="*/ 6858000 h 6858000"/>
              <a:gd name="connsiteX4" fmla="*/ 0 w 62684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8454" h="6858000">
                <a:moveTo>
                  <a:pt x="0" y="0"/>
                </a:moveTo>
                <a:lnTo>
                  <a:pt x="5014763" y="0"/>
                </a:lnTo>
                <a:lnTo>
                  <a:pt x="6268454" y="3429000"/>
                </a:lnTo>
                <a:lnTo>
                  <a:pt x="5014763"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9" name="Picture Placeholder 8">
            <a:extLst>
              <a:ext uri="{FF2B5EF4-FFF2-40B4-BE49-F238E27FC236}">
                <a16:creationId xmlns:a16="http://schemas.microsoft.com/office/drawing/2014/main" id="{E9B7EB85-1715-DC4C-9DFB-A62047D82544}"/>
              </a:ext>
            </a:extLst>
          </p:cNvPr>
          <p:cNvSpPr>
            <a:spLocks noGrp="1"/>
          </p:cNvSpPr>
          <p:nvPr>
            <p:ph type="pic" sz="quarter" idx="12"/>
          </p:nvPr>
        </p:nvSpPr>
        <p:spPr>
          <a:xfrm>
            <a:off x="4" y="-3"/>
            <a:ext cx="3380874" cy="6858000"/>
          </a:xfrm>
          <a:custGeom>
            <a:avLst/>
            <a:gdLst>
              <a:gd name="connsiteX0" fmla="*/ 0 w 3380874"/>
              <a:gd name="connsiteY0" fmla="*/ 0 h 6858000"/>
              <a:gd name="connsiteX1" fmla="*/ 2704699 w 3380874"/>
              <a:gd name="connsiteY1" fmla="*/ 0 h 6858000"/>
              <a:gd name="connsiteX2" fmla="*/ 3380874 w 3380874"/>
              <a:gd name="connsiteY2" fmla="*/ 3429000 h 6858000"/>
              <a:gd name="connsiteX3" fmla="*/ 2704699 w 3380874"/>
              <a:gd name="connsiteY3" fmla="*/ 6858000 h 6858000"/>
              <a:gd name="connsiteX4" fmla="*/ 0 w 338087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874" h="6858000">
                <a:moveTo>
                  <a:pt x="0" y="0"/>
                </a:moveTo>
                <a:lnTo>
                  <a:pt x="2704699" y="0"/>
                </a:lnTo>
                <a:lnTo>
                  <a:pt x="3380874" y="3429000"/>
                </a:lnTo>
                <a:lnTo>
                  <a:pt x="2704699" y="6858000"/>
                </a:lnTo>
                <a:lnTo>
                  <a:pt x="0" y="6858000"/>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973892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4">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17C05D4-CDCC-844B-90CE-3351D650B772}"/>
              </a:ext>
            </a:extLst>
          </p:cNvPr>
          <p:cNvSpPr>
            <a:spLocks noGrp="1"/>
          </p:cNvSpPr>
          <p:nvPr>
            <p:ph type="pic" sz="quarter" idx="13"/>
          </p:nvPr>
        </p:nvSpPr>
        <p:spPr>
          <a:xfrm>
            <a:off x="9123966" y="1270007"/>
            <a:ext cx="3068035" cy="5587993"/>
          </a:xfrm>
          <a:custGeom>
            <a:avLst/>
            <a:gdLst>
              <a:gd name="connsiteX0" fmla="*/ 182671 w 3068035"/>
              <a:gd name="connsiteY0" fmla="*/ 0 h 5587993"/>
              <a:gd name="connsiteX1" fmla="*/ 2885364 w 3068035"/>
              <a:gd name="connsiteY1" fmla="*/ 0 h 5587993"/>
              <a:gd name="connsiteX2" fmla="*/ 3068035 w 3068035"/>
              <a:gd name="connsiteY2" fmla="*/ 182671 h 5587993"/>
              <a:gd name="connsiteX3" fmla="*/ 3068035 w 3068035"/>
              <a:gd name="connsiteY3" fmla="*/ 5587993 h 5587993"/>
              <a:gd name="connsiteX4" fmla="*/ 0 w 3068035"/>
              <a:gd name="connsiteY4" fmla="*/ 5587993 h 5587993"/>
              <a:gd name="connsiteX5" fmla="*/ 0 w 3068035"/>
              <a:gd name="connsiteY5" fmla="*/ 182671 h 5587993"/>
              <a:gd name="connsiteX6" fmla="*/ 182671 w 3068035"/>
              <a:gd name="connsiteY6" fmla="*/ 0 h 558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8035" h="5587993">
                <a:moveTo>
                  <a:pt x="182671" y="0"/>
                </a:moveTo>
                <a:lnTo>
                  <a:pt x="2885364" y="0"/>
                </a:lnTo>
                <a:cubicBezTo>
                  <a:pt x="2986250" y="0"/>
                  <a:pt x="3068035" y="81785"/>
                  <a:pt x="3068035" y="182671"/>
                </a:cubicBezTo>
                <a:lnTo>
                  <a:pt x="3068035" y="5587993"/>
                </a:lnTo>
                <a:lnTo>
                  <a:pt x="0" y="5587993"/>
                </a:lnTo>
                <a:lnTo>
                  <a:pt x="0" y="182671"/>
                </a:lnTo>
                <a:cubicBezTo>
                  <a:pt x="0" y="81785"/>
                  <a:pt x="81785" y="0"/>
                  <a:pt x="182671"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8" name="Picture Placeholder 7">
            <a:extLst>
              <a:ext uri="{FF2B5EF4-FFF2-40B4-BE49-F238E27FC236}">
                <a16:creationId xmlns:a16="http://schemas.microsoft.com/office/drawing/2014/main" id="{559EDBDB-8619-D34E-ACF1-1657B8209B87}"/>
              </a:ext>
            </a:extLst>
          </p:cNvPr>
          <p:cNvSpPr>
            <a:spLocks noGrp="1"/>
          </p:cNvSpPr>
          <p:nvPr>
            <p:ph type="pic" sz="quarter" idx="12"/>
          </p:nvPr>
        </p:nvSpPr>
        <p:spPr>
          <a:xfrm>
            <a:off x="6134479" y="0"/>
            <a:ext cx="2863503" cy="6003758"/>
          </a:xfrm>
          <a:custGeom>
            <a:avLst/>
            <a:gdLst>
              <a:gd name="connsiteX0" fmla="*/ 0 w 2863503"/>
              <a:gd name="connsiteY0" fmla="*/ 0 h 6003758"/>
              <a:gd name="connsiteX1" fmla="*/ 2863503 w 2863503"/>
              <a:gd name="connsiteY1" fmla="*/ 0 h 6003758"/>
              <a:gd name="connsiteX2" fmla="*/ 2863503 w 2863503"/>
              <a:gd name="connsiteY2" fmla="*/ 5831661 h 6003758"/>
              <a:gd name="connsiteX3" fmla="*/ 2691406 w 2863503"/>
              <a:gd name="connsiteY3" fmla="*/ 6003758 h 6003758"/>
              <a:gd name="connsiteX4" fmla="*/ 172097 w 2863503"/>
              <a:gd name="connsiteY4" fmla="*/ 6003758 h 6003758"/>
              <a:gd name="connsiteX5" fmla="*/ 0 w 2863503"/>
              <a:gd name="connsiteY5" fmla="*/ 5831661 h 600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3503" h="6003758">
                <a:moveTo>
                  <a:pt x="0" y="0"/>
                </a:moveTo>
                <a:lnTo>
                  <a:pt x="2863503" y="0"/>
                </a:lnTo>
                <a:lnTo>
                  <a:pt x="2863503" y="5831661"/>
                </a:lnTo>
                <a:cubicBezTo>
                  <a:pt x="2863503" y="5926708"/>
                  <a:pt x="2786453" y="6003758"/>
                  <a:pt x="2691406" y="6003758"/>
                </a:cubicBezTo>
                <a:lnTo>
                  <a:pt x="172097" y="6003758"/>
                </a:lnTo>
                <a:cubicBezTo>
                  <a:pt x="77050" y="6003758"/>
                  <a:pt x="0" y="5926708"/>
                  <a:pt x="0" y="5831661"/>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772017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59F3F22-ED90-564E-8144-06B9B2AF68DF}"/>
              </a:ext>
            </a:extLst>
          </p:cNvPr>
          <p:cNvSpPr>
            <a:spLocks noGrp="1"/>
          </p:cNvSpPr>
          <p:nvPr>
            <p:ph type="pic" sz="quarter" idx="13"/>
          </p:nvPr>
        </p:nvSpPr>
        <p:spPr>
          <a:xfrm>
            <a:off x="6354502" y="1886673"/>
            <a:ext cx="5837498" cy="4340507"/>
          </a:xfrm>
          <a:custGeom>
            <a:avLst/>
            <a:gdLst>
              <a:gd name="connsiteX0" fmla="*/ 0 w 5837498"/>
              <a:gd name="connsiteY0" fmla="*/ 0 h 4340507"/>
              <a:gd name="connsiteX1" fmla="*/ 5837498 w 5837498"/>
              <a:gd name="connsiteY1" fmla="*/ 0 h 4340507"/>
              <a:gd name="connsiteX2" fmla="*/ 5837498 w 5837498"/>
              <a:gd name="connsiteY2" fmla="*/ 4340507 h 4340507"/>
              <a:gd name="connsiteX3" fmla="*/ 0 w 5837498"/>
              <a:gd name="connsiteY3" fmla="*/ 4340507 h 4340507"/>
            </a:gdLst>
            <a:ahLst/>
            <a:cxnLst>
              <a:cxn ang="0">
                <a:pos x="connsiteX0" y="connsiteY0"/>
              </a:cxn>
              <a:cxn ang="0">
                <a:pos x="connsiteX1" y="connsiteY1"/>
              </a:cxn>
              <a:cxn ang="0">
                <a:pos x="connsiteX2" y="connsiteY2"/>
              </a:cxn>
              <a:cxn ang="0">
                <a:pos x="connsiteX3" y="connsiteY3"/>
              </a:cxn>
            </a:cxnLst>
            <a:rect l="l" t="t" r="r" b="b"/>
            <a:pathLst>
              <a:path w="5837498" h="4340507">
                <a:moveTo>
                  <a:pt x="0" y="0"/>
                </a:moveTo>
                <a:lnTo>
                  <a:pt x="5837498" y="0"/>
                </a:lnTo>
                <a:lnTo>
                  <a:pt x="5837498" y="4340507"/>
                </a:lnTo>
                <a:lnTo>
                  <a:pt x="0" y="4340507"/>
                </a:ln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61157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ayout 3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BECC34-6323-2640-B1D1-6249F4A10786}"/>
              </a:ext>
            </a:extLst>
          </p:cNvPr>
          <p:cNvSpPr>
            <a:spLocks noGrp="1"/>
          </p:cNvSpPr>
          <p:nvPr>
            <p:ph type="pic" sz="quarter" idx="14"/>
          </p:nvPr>
        </p:nvSpPr>
        <p:spPr>
          <a:xfrm>
            <a:off x="441523" y="872302"/>
            <a:ext cx="3199500" cy="5400901"/>
          </a:xfrm>
          <a:custGeom>
            <a:avLst/>
            <a:gdLst>
              <a:gd name="connsiteX0" fmla="*/ 964329 w 3199500"/>
              <a:gd name="connsiteY0" fmla="*/ 476 h 5400901"/>
              <a:gd name="connsiteX1" fmla="*/ 1028644 w 3199500"/>
              <a:gd name="connsiteY1" fmla="*/ 3474 h 5400901"/>
              <a:gd name="connsiteX2" fmla="*/ 2928173 w 3199500"/>
              <a:gd name="connsiteY2" fmla="*/ 284847 h 5400901"/>
              <a:gd name="connsiteX3" fmla="*/ 3196027 w 3199500"/>
              <a:gd name="connsiteY3" fmla="*/ 645853 h 5400901"/>
              <a:gd name="connsiteX4" fmla="*/ 2531863 w 3199500"/>
              <a:gd name="connsiteY4" fmla="*/ 5129574 h 5400901"/>
              <a:gd name="connsiteX5" fmla="*/ 2170857 w 3199500"/>
              <a:gd name="connsiteY5" fmla="*/ 5397428 h 5400901"/>
              <a:gd name="connsiteX6" fmla="*/ 271329 w 3199500"/>
              <a:gd name="connsiteY6" fmla="*/ 5116055 h 5400901"/>
              <a:gd name="connsiteX7" fmla="*/ 3474 w 3199500"/>
              <a:gd name="connsiteY7" fmla="*/ 4755049 h 5400901"/>
              <a:gd name="connsiteX8" fmla="*/ 667638 w 3199500"/>
              <a:gd name="connsiteY8" fmla="*/ 271329 h 5400901"/>
              <a:gd name="connsiteX9" fmla="*/ 964329 w 3199500"/>
              <a:gd name="connsiteY9" fmla="*/ 476 h 540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9500" h="5400901">
                <a:moveTo>
                  <a:pt x="964329" y="476"/>
                </a:moveTo>
                <a:cubicBezTo>
                  <a:pt x="985418" y="-681"/>
                  <a:pt x="1006937" y="259"/>
                  <a:pt x="1028644" y="3474"/>
                </a:cubicBezTo>
                <a:lnTo>
                  <a:pt x="2928173" y="284847"/>
                </a:lnTo>
                <a:cubicBezTo>
                  <a:pt x="3101828" y="310571"/>
                  <a:pt x="3221750" y="472198"/>
                  <a:pt x="3196027" y="645853"/>
                </a:cubicBezTo>
                <a:lnTo>
                  <a:pt x="2531863" y="5129574"/>
                </a:lnTo>
                <a:cubicBezTo>
                  <a:pt x="2506140" y="5303229"/>
                  <a:pt x="2344512" y="5423151"/>
                  <a:pt x="2170857" y="5397428"/>
                </a:cubicBezTo>
                <a:lnTo>
                  <a:pt x="271329" y="5116055"/>
                </a:lnTo>
                <a:cubicBezTo>
                  <a:pt x="97673" y="5090332"/>
                  <a:pt x="-22249" y="4928704"/>
                  <a:pt x="3474" y="4755049"/>
                </a:cubicBezTo>
                <a:lnTo>
                  <a:pt x="667638" y="271329"/>
                </a:lnTo>
                <a:cubicBezTo>
                  <a:pt x="690146" y="119380"/>
                  <a:pt x="816706" y="8571"/>
                  <a:pt x="964329" y="476"/>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
        <p:nvSpPr>
          <p:cNvPr id="6" name="Picture Placeholder 5">
            <a:extLst>
              <a:ext uri="{FF2B5EF4-FFF2-40B4-BE49-F238E27FC236}">
                <a16:creationId xmlns:a16="http://schemas.microsoft.com/office/drawing/2014/main" id="{7ED09A19-A16A-7644-91C8-368A698D8D7D}"/>
              </a:ext>
            </a:extLst>
          </p:cNvPr>
          <p:cNvSpPr>
            <a:spLocks noGrp="1"/>
          </p:cNvSpPr>
          <p:nvPr>
            <p:ph type="pic" sz="quarter" idx="13"/>
          </p:nvPr>
        </p:nvSpPr>
        <p:spPr>
          <a:xfrm>
            <a:off x="3493154" y="549577"/>
            <a:ext cx="3199500" cy="5400901"/>
          </a:xfrm>
          <a:custGeom>
            <a:avLst/>
            <a:gdLst>
              <a:gd name="connsiteX0" fmla="*/ 964330 w 3199500"/>
              <a:gd name="connsiteY0" fmla="*/ 476 h 5400901"/>
              <a:gd name="connsiteX1" fmla="*/ 1028644 w 3199500"/>
              <a:gd name="connsiteY1" fmla="*/ 3474 h 5400901"/>
              <a:gd name="connsiteX2" fmla="*/ 2928173 w 3199500"/>
              <a:gd name="connsiteY2" fmla="*/ 284847 h 5400901"/>
              <a:gd name="connsiteX3" fmla="*/ 3196027 w 3199500"/>
              <a:gd name="connsiteY3" fmla="*/ 645853 h 5400901"/>
              <a:gd name="connsiteX4" fmla="*/ 2531863 w 3199500"/>
              <a:gd name="connsiteY4" fmla="*/ 5129574 h 5400901"/>
              <a:gd name="connsiteX5" fmla="*/ 2170857 w 3199500"/>
              <a:gd name="connsiteY5" fmla="*/ 5397428 h 5400901"/>
              <a:gd name="connsiteX6" fmla="*/ 271328 w 3199500"/>
              <a:gd name="connsiteY6" fmla="*/ 5116055 h 5400901"/>
              <a:gd name="connsiteX7" fmla="*/ 3474 w 3199500"/>
              <a:gd name="connsiteY7" fmla="*/ 4755049 h 5400901"/>
              <a:gd name="connsiteX8" fmla="*/ 667638 w 3199500"/>
              <a:gd name="connsiteY8" fmla="*/ 271329 h 5400901"/>
              <a:gd name="connsiteX9" fmla="*/ 964330 w 3199500"/>
              <a:gd name="connsiteY9" fmla="*/ 476 h 540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9500" h="5400901">
                <a:moveTo>
                  <a:pt x="964330" y="476"/>
                </a:moveTo>
                <a:cubicBezTo>
                  <a:pt x="985419" y="-681"/>
                  <a:pt x="1006938" y="259"/>
                  <a:pt x="1028644" y="3474"/>
                </a:cubicBezTo>
                <a:lnTo>
                  <a:pt x="2928173" y="284847"/>
                </a:lnTo>
                <a:cubicBezTo>
                  <a:pt x="3101828" y="310571"/>
                  <a:pt x="3221750" y="472198"/>
                  <a:pt x="3196027" y="645853"/>
                </a:cubicBezTo>
                <a:lnTo>
                  <a:pt x="2531863" y="5129574"/>
                </a:lnTo>
                <a:cubicBezTo>
                  <a:pt x="2506140" y="5303229"/>
                  <a:pt x="2344512" y="5423151"/>
                  <a:pt x="2170857" y="5397428"/>
                </a:cubicBezTo>
                <a:lnTo>
                  <a:pt x="271328" y="5116055"/>
                </a:lnTo>
                <a:cubicBezTo>
                  <a:pt x="97673" y="5090332"/>
                  <a:pt x="-22249" y="4928704"/>
                  <a:pt x="3474" y="4755049"/>
                </a:cubicBezTo>
                <a:lnTo>
                  <a:pt x="667638" y="271329"/>
                </a:lnTo>
                <a:cubicBezTo>
                  <a:pt x="690146" y="119380"/>
                  <a:pt x="816706" y="8571"/>
                  <a:pt x="964330" y="476"/>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3271150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yout 3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EACF93-10F6-9B42-9FC5-644BAAEAE688}"/>
              </a:ext>
            </a:extLst>
          </p:cNvPr>
          <p:cNvSpPr>
            <a:spLocks noGrp="1"/>
          </p:cNvSpPr>
          <p:nvPr>
            <p:ph type="pic" sz="quarter" idx="13"/>
          </p:nvPr>
        </p:nvSpPr>
        <p:spPr>
          <a:xfrm>
            <a:off x="5825081" y="680227"/>
            <a:ext cx="6366919" cy="5497549"/>
          </a:xfrm>
          <a:custGeom>
            <a:avLst/>
            <a:gdLst>
              <a:gd name="connsiteX0" fmla="*/ 2816600 w 6366919"/>
              <a:gd name="connsiteY0" fmla="*/ 572918 h 5497549"/>
              <a:gd name="connsiteX1" fmla="*/ 4527294 w 6366919"/>
              <a:gd name="connsiteY1" fmla="*/ 572918 h 5497549"/>
              <a:gd name="connsiteX2" fmla="*/ 4653863 w 6366919"/>
              <a:gd name="connsiteY2" fmla="*/ 699487 h 5497549"/>
              <a:gd name="connsiteX3" fmla="*/ 4653863 w 6366919"/>
              <a:gd name="connsiteY3" fmla="*/ 5370980 h 5497549"/>
              <a:gd name="connsiteX4" fmla="*/ 4527294 w 6366919"/>
              <a:gd name="connsiteY4" fmla="*/ 5497549 h 5497549"/>
              <a:gd name="connsiteX5" fmla="*/ 2816600 w 6366919"/>
              <a:gd name="connsiteY5" fmla="*/ 5497549 h 5497549"/>
              <a:gd name="connsiteX6" fmla="*/ 2690031 w 6366919"/>
              <a:gd name="connsiteY6" fmla="*/ 5370980 h 5497549"/>
              <a:gd name="connsiteX7" fmla="*/ 2690031 w 6366919"/>
              <a:gd name="connsiteY7" fmla="*/ 699487 h 5497549"/>
              <a:gd name="connsiteX8" fmla="*/ 2816600 w 6366919"/>
              <a:gd name="connsiteY8" fmla="*/ 572918 h 5497549"/>
              <a:gd name="connsiteX9" fmla="*/ 4890733 w 6366919"/>
              <a:gd name="connsiteY9" fmla="*/ 215917 h 5497549"/>
              <a:gd name="connsiteX10" fmla="*/ 6250500 w 6366919"/>
              <a:gd name="connsiteY10" fmla="*/ 215917 h 5497549"/>
              <a:gd name="connsiteX11" fmla="*/ 6366919 w 6366919"/>
              <a:gd name="connsiteY11" fmla="*/ 332336 h 5497549"/>
              <a:gd name="connsiteX12" fmla="*/ 6366919 w 6366919"/>
              <a:gd name="connsiteY12" fmla="*/ 4452973 h 5497549"/>
              <a:gd name="connsiteX13" fmla="*/ 6250500 w 6366919"/>
              <a:gd name="connsiteY13" fmla="*/ 4569392 h 5497549"/>
              <a:gd name="connsiteX14" fmla="*/ 4890733 w 6366919"/>
              <a:gd name="connsiteY14" fmla="*/ 4569392 h 5497549"/>
              <a:gd name="connsiteX15" fmla="*/ 4774314 w 6366919"/>
              <a:gd name="connsiteY15" fmla="*/ 4452973 h 5497549"/>
              <a:gd name="connsiteX16" fmla="*/ 4774314 w 6366919"/>
              <a:gd name="connsiteY16" fmla="*/ 332336 h 5497549"/>
              <a:gd name="connsiteX17" fmla="*/ 4890733 w 6366919"/>
              <a:gd name="connsiteY17" fmla="*/ 215917 h 5497549"/>
              <a:gd name="connsiteX18" fmla="*/ 150475 w 6366919"/>
              <a:gd name="connsiteY18" fmla="*/ 0 h 5497549"/>
              <a:gd name="connsiteX19" fmla="*/ 2419105 w 6366919"/>
              <a:gd name="connsiteY19" fmla="*/ 0 h 5497549"/>
              <a:gd name="connsiteX20" fmla="*/ 2569580 w 6366919"/>
              <a:gd name="connsiteY20" fmla="*/ 150475 h 5497549"/>
              <a:gd name="connsiteX21" fmla="*/ 2569580 w 6366919"/>
              <a:gd name="connsiteY21" fmla="*/ 4774156 h 5497549"/>
              <a:gd name="connsiteX22" fmla="*/ 2419105 w 6366919"/>
              <a:gd name="connsiteY22" fmla="*/ 4924631 h 5497549"/>
              <a:gd name="connsiteX23" fmla="*/ 150475 w 6366919"/>
              <a:gd name="connsiteY23" fmla="*/ 4924631 h 5497549"/>
              <a:gd name="connsiteX24" fmla="*/ 0 w 6366919"/>
              <a:gd name="connsiteY24" fmla="*/ 4774156 h 5497549"/>
              <a:gd name="connsiteX25" fmla="*/ 0 w 6366919"/>
              <a:gd name="connsiteY25" fmla="*/ 150475 h 5497549"/>
              <a:gd name="connsiteX26" fmla="*/ 150475 w 6366919"/>
              <a:gd name="connsiteY26" fmla="*/ 0 h 549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66919" h="5497549">
                <a:moveTo>
                  <a:pt x="2816600" y="572918"/>
                </a:moveTo>
                <a:lnTo>
                  <a:pt x="4527294" y="572918"/>
                </a:lnTo>
                <a:cubicBezTo>
                  <a:pt x="4597196" y="572918"/>
                  <a:pt x="4653863" y="629585"/>
                  <a:pt x="4653863" y="699487"/>
                </a:cubicBezTo>
                <a:lnTo>
                  <a:pt x="4653863" y="5370980"/>
                </a:lnTo>
                <a:cubicBezTo>
                  <a:pt x="4653863" y="5440882"/>
                  <a:pt x="4597196" y="5497549"/>
                  <a:pt x="4527294" y="5497549"/>
                </a:cubicBezTo>
                <a:lnTo>
                  <a:pt x="2816600" y="5497549"/>
                </a:lnTo>
                <a:cubicBezTo>
                  <a:pt x="2746698" y="5497549"/>
                  <a:pt x="2690031" y="5440882"/>
                  <a:pt x="2690031" y="5370980"/>
                </a:cubicBezTo>
                <a:lnTo>
                  <a:pt x="2690031" y="699487"/>
                </a:lnTo>
                <a:cubicBezTo>
                  <a:pt x="2690031" y="629585"/>
                  <a:pt x="2746698" y="572918"/>
                  <a:pt x="2816600" y="572918"/>
                </a:cubicBezTo>
                <a:close/>
                <a:moveTo>
                  <a:pt x="4890733" y="215917"/>
                </a:moveTo>
                <a:lnTo>
                  <a:pt x="6250500" y="215917"/>
                </a:lnTo>
                <a:cubicBezTo>
                  <a:pt x="6314796" y="215917"/>
                  <a:pt x="6366919" y="268040"/>
                  <a:pt x="6366919" y="332336"/>
                </a:cubicBezTo>
                <a:lnTo>
                  <a:pt x="6366919" y="4452973"/>
                </a:lnTo>
                <a:cubicBezTo>
                  <a:pt x="6366919" y="4517269"/>
                  <a:pt x="6314796" y="4569392"/>
                  <a:pt x="6250500" y="4569392"/>
                </a:cubicBezTo>
                <a:lnTo>
                  <a:pt x="4890733" y="4569392"/>
                </a:lnTo>
                <a:cubicBezTo>
                  <a:pt x="4826437" y="4569392"/>
                  <a:pt x="4774314" y="4517269"/>
                  <a:pt x="4774314" y="4452973"/>
                </a:cubicBezTo>
                <a:lnTo>
                  <a:pt x="4774314" y="332336"/>
                </a:lnTo>
                <a:cubicBezTo>
                  <a:pt x="4774314" y="268040"/>
                  <a:pt x="4826437" y="215917"/>
                  <a:pt x="4890733" y="215917"/>
                </a:cubicBezTo>
                <a:close/>
                <a:moveTo>
                  <a:pt x="150475" y="0"/>
                </a:moveTo>
                <a:lnTo>
                  <a:pt x="2419105" y="0"/>
                </a:lnTo>
                <a:cubicBezTo>
                  <a:pt x="2502210" y="0"/>
                  <a:pt x="2569580" y="67370"/>
                  <a:pt x="2569580" y="150475"/>
                </a:cubicBezTo>
                <a:lnTo>
                  <a:pt x="2569580" y="4774156"/>
                </a:lnTo>
                <a:cubicBezTo>
                  <a:pt x="2569580" y="4857261"/>
                  <a:pt x="2502210" y="4924631"/>
                  <a:pt x="2419105" y="4924631"/>
                </a:cubicBezTo>
                <a:lnTo>
                  <a:pt x="150475" y="4924631"/>
                </a:lnTo>
                <a:cubicBezTo>
                  <a:pt x="67370" y="4924631"/>
                  <a:pt x="0" y="4857261"/>
                  <a:pt x="0" y="4774156"/>
                </a:cubicBezTo>
                <a:lnTo>
                  <a:pt x="0" y="150475"/>
                </a:lnTo>
                <a:cubicBezTo>
                  <a:pt x="0" y="67370"/>
                  <a:pt x="67370" y="0"/>
                  <a:pt x="150475" y="0"/>
                </a:cubicBezTo>
                <a:close/>
              </a:path>
            </a:pathLst>
          </a:custGeom>
          <a:pattFill prst="pct25">
            <a:fgClr>
              <a:srgbClr val="FF0000"/>
            </a:fgClr>
            <a:bgClr>
              <a:schemeClr val="bg1"/>
            </a:bgClr>
          </a:pattFill>
        </p:spPr>
        <p:txBody>
          <a:bodyPr wrap="square">
            <a:noAutofit/>
          </a:bodyPr>
          <a:lstStyle>
            <a:lvl1pPr>
              <a:defRPr lang="en-US" sz="1200" b="1">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8067256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yout 3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6E1C081-998F-F445-B21D-A70FEFD5740D}"/>
              </a:ext>
            </a:extLst>
          </p:cNvPr>
          <p:cNvSpPr>
            <a:spLocks noGrp="1"/>
          </p:cNvSpPr>
          <p:nvPr>
            <p:ph type="pic" sz="quarter" idx="13"/>
          </p:nvPr>
        </p:nvSpPr>
        <p:spPr>
          <a:xfrm>
            <a:off x="995423" y="852186"/>
            <a:ext cx="5153628" cy="5153628"/>
          </a:xfrm>
          <a:custGeom>
            <a:avLst/>
            <a:gdLst>
              <a:gd name="connsiteX0" fmla="*/ 197590 w 5153628"/>
              <a:gd name="connsiteY0" fmla="*/ 0 h 5153628"/>
              <a:gd name="connsiteX1" fmla="*/ 4956038 w 5153628"/>
              <a:gd name="connsiteY1" fmla="*/ 0 h 5153628"/>
              <a:gd name="connsiteX2" fmla="*/ 5153628 w 5153628"/>
              <a:gd name="connsiteY2" fmla="*/ 197590 h 5153628"/>
              <a:gd name="connsiteX3" fmla="*/ 5153628 w 5153628"/>
              <a:gd name="connsiteY3" fmla="*/ 4956038 h 5153628"/>
              <a:gd name="connsiteX4" fmla="*/ 4956038 w 5153628"/>
              <a:gd name="connsiteY4" fmla="*/ 5153628 h 5153628"/>
              <a:gd name="connsiteX5" fmla="*/ 197590 w 5153628"/>
              <a:gd name="connsiteY5" fmla="*/ 5153628 h 5153628"/>
              <a:gd name="connsiteX6" fmla="*/ 0 w 5153628"/>
              <a:gd name="connsiteY6" fmla="*/ 4956038 h 5153628"/>
              <a:gd name="connsiteX7" fmla="*/ 0 w 5153628"/>
              <a:gd name="connsiteY7" fmla="*/ 197590 h 5153628"/>
              <a:gd name="connsiteX8" fmla="*/ 197590 w 5153628"/>
              <a:gd name="connsiteY8" fmla="*/ 0 h 515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3628" h="5153628">
                <a:moveTo>
                  <a:pt x="197590" y="0"/>
                </a:moveTo>
                <a:lnTo>
                  <a:pt x="4956038" y="0"/>
                </a:lnTo>
                <a:cubicBezTo>
                  <a:pt x="5065164" y="0"/>
                  <a:pt x="5153628" y="88464"/>
                  <a:pt x="5153628" y="197590"/>
                </a:cubicBezTo>
                <a:lnTo>
                  <a:pt x="5153628" y="4956038"/>
                </a:lnTo>
                <a:cubicBezTo>
                  <a:pt x="5153628" y="5065164"/>
                  <a:pt x="5065164" y="5153628"/>
                  <a:pt x="4956038" y="5153628"/>
                </a:cubicBezTo>
                <a:lnTo>
                  <a:pt x="197590" y="5153628"/>
                </a:lnTo>
                <a:cubicBezTo>
                  <a:pt x="88464" y="5153628"/>
                  <a:pt x="0" y="5065164"/>
                  <a:pt x="0" y="4956038"/>
                </a:cubicBezTo>
                <a:lnTo>
                  <a:pt x="0" y="197590"/>
                </a:lnTo>
                <a:cubicBezTo>
                  <a:pt x="0" y="88464"/>
                  <a:pt x="88464" y="0"/>
                  <a:pt x="197590"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502123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0C32B0-4F67-4973-8E21-5ADC03DD46AB}"/>
              </a:ext>
            </a:extLst>
          </p:cNvPr>
          <p:cNvSpPr>
            <a:spLocks noGrp="1"/>
          </p:cNvSpPr>
          <p:nvPr>
            <p:ph type="pic" sz="quarter" idx="10"/>
          </p:nvPr>
        </p:nvSpPr>
        <p:spPr>
          <a:xfrm>
            <a:off x="5753100" y="0"/>
            <a:ext cx="6438899" cy="6858000"/>
          </a:xfrm>
          <a:prstGeom prst="rect">
            <a:avLst/>
          </a:prstGeom>
          <a:solidFill>
            <a:schemeClr val="bg2">
              <a:lumMod val="95000"/>
            </a:schemeClr>
          </a:solidFill>
        </p:spPr>
        <p:txBody>
          <a:bodyPr>
            <a:normAutofit/>
          </a:bodyPr>
          <a:lstStyle>
            <a:lvl1pPr>
              <a:defRPr sz="800"/>
            </a:lvl1pPr>
          </a:lstStyle>
          <a:p>
            <a:endParaRPr lang="en-ID"/>
          </a:p>
        </p:txBody>
      </p:sp>
      <p:sp>
        <p:nvSpPr>
          <p:cNvPr id="12" name="Picture Placeholder 11">
            <a:extLst>
              <a:ext uri="{FF2B5EF4-FFF2-40B4-BE49-F238E27FC236}">
                <a16:creationId xmlns:a16="http://schemas.microsoft.com/office/drawing/2014/main" id="{028A532A-FCDC-4534-B24D-521A61590052}"/>
              </a:ext>
            </a:extLst>
          </p:cNvPr>
          <p:cNvSpPr>
            <a:spLocks noGrp="1"/>
          </p:cNvSpPr>
          <p:nvPr>
            <p:ph type="pic" sz="quarter" idx="11"/>
          </p:nvPr>
        </p:nvSpPr>
        <p:spPr>
          <a:xfrm>
            <a:off x="0" y="0"/>
            <a:ext cx="5753101" cy="6858000"/>
          </a:xfrm>
          <a:custGeom>
            <a:avLst/>
            <a:gdLst>
              <a:gd name="connsiteX0" fmla="*/ 0 w 5753101"/>
              <a:gd name="connsiteY0" fmla="*/ 0 h 6858000"/>
              <a:gd name="connsiteX1" fmla="*/ 5753101 w 5753101"/>
              <a:gd name="connsiteY1" fmla="*/ 0 h 6858000"/>
              <a:gd name="connsiteX2" fmla="*/ 5753101 w 5753101"/>
              <a:gd name="connsiteY2" fmla="*/ 6858000 h 6858000"/>
              <a:gd name="connsiteX3" fmla="*/ 0 w 57531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53101" h="6858000">
                <a:moveTo>
                  <a:pt x="0" y="0"/>
                </a:moveTo>
                <a:lnTo>
                  <a:pt x="5753101" y="0"/>
                </a:lnTo>
                <a:lnTo>
                  <a:pt x="5753101" y="6858000"/>
                </a:lnTo>
                <a:lnTo>
                  <a:pt x="0" y="6858000"/>
                </a:lnTo>
                <a:close/>
              </a:path>
            </a:pathLst>
          </a:custGeom>
          <a:solidFill>
            <a:schemeClr val="bg2">
              <a:lumMod val="85000"/>
            </a:schemeClr>
          </a:solidFill>
        </p:spPr>
        <p:txBody>
          <a:bodyPr wrap="square">
            <a:noAutofit/>
          </a:bodyPr>
          <a:lstStyle>
            <a:lvl1pPr>
              <a:defRPr sz="800"/>
            </a:lvl1pPr>
          </a:lstStyle>
          <a:p>
            <a:endParaRPr lang="en-US"/>
          </a:p>
        </p:txBody>
      </p:sp>
    </p:spTree>
    <p:extLst>
      <p:ext uri="{BB962C8B-B14F-4D97-AF65-F5344CB8AC3E}">
        <p14:creationId xmlns:p14="http://schemas.microsoft.com/office/powerpoint/2010/main" val="184773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FC85569-B1A5-9042-B55D-EAA06E1A8368}"/>
              </a:ext>
            </a:extLst>
          </p:cNvPr>
          <p:cNvSpPr>
            <a:spLocks noGrp="1"/>
          </p:cNvSpPr>
          <p:nvPr>
            <p:ph type="pic" sz="quarter" idx="10"/>
          </p:nvPr>
        </p:nvSpPr>
        <p:spPr>
          <a:xfrm>
            <a:off x="2315491" y="922867"/>
            <a:ext cx="3547823" cy="5012266"/>
          </a:xfrm>
          <a:custGeom>
            <a:avLst/>
            <a:gdLst>
              <a:gd name="connsiteX0" fmla="*/ 196195 w 3547823"/>
              <a:gd name="connsiteY0" fmla="*/ 0 h 5012266"/>
              <a:gd name="connsiteX1" fmla="*/ 3351628 w 3547823"/>
              <a:gd name="connsiteY1" fmla="*/ 0 h 5012266"/>
              <a:gd name="connsiteX2" fmla="*/ 3547823 w 3547823"/>
              <a:gd name="connsiteY2" fmla="*/ 196195 h 5012266"/>
              <a:gd name="connsiteX3" fmla="*/ 3547823 w 3547823"/>
              <a:gd name="connsiteY3" fmla="*/ 4816071 h 5012266"/>
              <a:gd name="connsiteX4" fmla="*/ 3351628 w 3547823"/>
              <a:gd name="connsiteY4" fmla="*/ 5012266 h 5012266"/>
              <a:gd name="connsiteX5" fmla="*/ 196195 w 3547823"/>
              <a:gd name="connsiteY5" fmla="*/ 5012266 h 5012266"/>
              <a:gd name="connsiteX6" fmla="*/ 0 w 3547823"/>
              <a:gd name="connsiteY6" fmla="*/ 4816071 h 5012266"/>
              <a:gd name="connsiteX7" fmla="*/ 0 w 3547823"/>
              <a:gd name="connsiteY7" fmla="*/ 196195 h 5012266"/>
              <a:gd name="connsiteX8" fmla="*/ 196195 w 3547823"/>
              <a:gd name="connsiteY8" fmla="*/ 0 h 501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7823" h="5012266">
                <a:moveTo>
                  <a:pt x="196195" y="0"/>
                </a:moveTo>
                <a:lnTo>
                  <a:pt x="3351628" y="0"/>
                </a:lnTo>
                <a:cubicBezTo>
                  <a:pt x="3459984" y="0"/>
                  <a:pt x="3547823" y="87839"/>
                  <a:pt x="3547823" y="196195"/>
                </a:cubicBezTo>
                <a:lnTo>
                  <a:pt x="3547823" y="4816071"/>
                </a:lnTo>
                <a:cubicBezTo>
                  <a:pt x="3547823" y="4924427"/>
                  <a:pt x="3459984" y="5012266"/>
                  <a:pt x="3351628" y="5012266"/>
                </a:cubicBezTo>
                <a:lnTo>
                  <a:pt x="196195" y="5012266"/>
                </a:lnTo>
                <a:cubicBezTo>
                  <a:pt x="87839" y="5012266"/>
                  <a:pt x="0" y="4924427"/>
                  <a:pt x="0" y="4816071"/>
                </a:cubicBezTo>
                <a:lnTo>
                  <a:pt x="0" y="196195"/>
                </a:lnTo>
                <a:cubicBezTo>
                  <a:pt x="0" y="87839"/>
                  <a:pt x="87839" y="0"/>
                  <a:pt x="1961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44064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55880-7506-D05E-A89F-F834CEDDCA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9A359-2FAF-B9FF-133A-B12EF8D00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50DB52-0DD1-CE1B-ECE0-5A85A99EC1C6}"/>
              </a:ext>
            </a:extLst>
          </p:cNvPr>
          <p:cNvSpPr>
            <a:spLocks noGrp="1"/>
          </p:cNvSpPr>
          <p:nvPr>
            <p:ph type="dt" sz="half" idx="10"/>
          </p:nvPr>
        </p:nvSpPr>
        <p:spPr/>
        <p:txBody>
          <a:bodyPr/>
          <a:lstStyle/>
          <a:p>
            <a:fld id="{581B5CA4-AF3B-4F72-9633-7E2F4F550DE8}" type="datetimeFigureOut">
              <a:rPr lang="en-US" smtClean="0"/>
              <a:t>8/26/2024</a:t>
            </a:fld>
            <a:endParaRPr lang="en-US"/>
          </a:p>
        </p:txBody>
      </p:sp>
      <p:sp>
        <p:nvSpPr>
          <p:cNvPr id="5" name="Footer Placeholder 4">
            <a:extLst>
              <a:ext uri="{FF2B5EF4-FFF2-40B4-BE49-F238E27FC236}">
                <a16:creationId xmlns:a16="http://schemas.microsoft.com/office/drawing/2014/main" id="{B85DC5EE-B723-D71B-B971-4438A6F26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2B6FB-63B7-80B4-8407-00448B4F4DE2}"/>
              </a:ext>
            </a:extLst>
          </p:cNvPr>
          <p:cNvSpPr>
            <a:spLocks noGrp="1"/>
          </p:cNvSpPr>
          <p:nvPr>
            <p:ph type="sldNum" sz="quarter" idx="12"/>
          </p:nvPr>
        </p:nvSpPr>
        <p:spPr/>
        <p:txBody>
          <a:bodyPr/>
          <a:lstStyle/>
          <a:p>
            <a:fld id="{2EC83E56-3C98-45DE-8689-1DF09417DA3A}" type="slidenum">
              <a:rPr lang="en-US" smtClean="0"/>
              <a:t>‹#›</a:t>
            </a:fld>
            <a:endParaRPr lang="en-US"/>
          </a:p>
        </p:txBody>
      </p:sp>
    </p:spTree>
    <p:extLst>
      <p:ext uri="{BB962C8B-B14F-4D97-AF65-F5344CB8AC3E}">
        <p14:creationId xmlns:p14="http://schemas.microsoft.com/office/powerpoint/2010/main" val="4216797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8/26/2024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803670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76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2F9B1A-099B-1D47-AE57-C7A3BBDFE38C}"/>
              </a:ext>
            </a:extLst>
          </p:cNvPr>
          <p:cNvSpPr>
            <a:spLocks noGrp="1"/>
          </p:cNvSpPr>
          <p:nvPr>
            <p:ph type="pic" sz="quarter" idx="10"/>
          </p:nvPr>
        </p:nvSpPr>
        <p:spPr>
          <a:xfrm>
            <a:off x="7208357" y="2505860"/>
            <a:ext cx="3872753" cy="3659616"/>
          </a:xfrm>
          <a:custGeom>
            <a:avLst/>
            <a:gdLst>
              <a:gd name="connsiteX0" fmla="*/ 158132 w 3872753"/>
              <a:gd name="connsiteY0" fmla="*/ 0 h 3659616"/>
              <a:gd name="connsiteX1" fmla="*/ 3714621 w 3872753"/>
              <a:gd name="connsiteY1" fmla="*/ 0 h 3659616"/>
              <a:gd name="connsiteX2" fmla="*/ 3872753 w 3872753"/>
              <a:gd name="connsiteY2" fmla="*/ 158132 h 3659616"/>
              <a:gd name="connsiteX3" fmla="*/ 3872753 w 3872753"/>
              <a:gd name="connsiteY3" fmla="*/ 3501484 h 3659616"/>
              <a:gd name="connsiteX4" fmla="*/ 3714621 w 3872753"/>
              <a:gd name="connsiteY4" fmla="*/ 3659616 h 3659616"/>
              <a:gd name="connsiteX5" fmla="*/ 158132 w 3872753"/>
              <a:gd name="connsiteY5" fmla="*/ 3659616 h 3659616"/>
              <a:gd name="connsiteX6" fmla="*/ 0 w 3872753"/>
              <a:gd name="connsiteY6" fmla="*/ 3501484 h 3659616"/>
              <a:gd name="connsiteX7" fmla="*/ 0 w 3872753"/>
              <a:gd name="connsiteY7" fmla="*/ 158132 h 3659616"/>
              <a:gd name="connsiteX8" fmla="*/ 158132 w 3872753"/>
              <a:gd name="connsiteY8" fmla="*/ 0 h 365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753" h="3659616">
                <a:moveTo>
                  <a:pt x="158132" y="0"/>
                </a:moveTo>
                <a:lnTo>
                  <a:pt x="3714621" y="0"/>
                </a:lnTo>
                <a:cubicBezTo>
                  <a:pt x="3801955" y="0"/>
                  <a:pt x="3872753" y="70798"/>
                  <a:pt x="3872753" y="158132"/>
                </a:cubicBezTo>
                <a:lnTo>
                  <a:pt x="3872753" y="3501484"/>
                </a:lnTo>
                <a:cubicBezTo>
                  <a:pt x="3872753" y="3588818"/>
                  <a:pt x="3801955" y="3659616"/>
                  <a:pt x="3714621" y="3659616"/>
                </a:cubicBezTo>
                <a:lnTo>
                  <a:pt x="158132" y="3659616"/>
                </a:lnTo>
                <a:cubicBezTo>
                  <a:pt x="70798" y="3659616"/>
                  <a:pt x="0" y="3588818"/>
                  <a:pt x="0" y="3501484"/>
                </a:cubicBezTo>
                <a:lnTo>
                  <a:pt x="0" y="158132"/>
                </a:lnTo>
                <a:cubicBezTo>
                  <a:pt x="0" y="70798"/>
                  <a:pt x="70798" y="0"/>
                  <a:pt x="15813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886F5E9A-28F1-FF48-8EE8-40922ED78B4F}"/>
              </a:ext>
            </a:extLst>
          </p:cNvPr>
          <p:cNvSpPr>
            <a:spLocks noGrp="1"/>
          </p:cNvSpPr>
          <p:nvPr>
            <p:ph type="pic" sz="quarter" idx="11"/>
          </p:nvPr>
        </p:nvSpPr>
        <p:spPr>
          <a:xfrm>
            <a:off x="7208357" y="692524"/>
            <a:ext cx="3872753" cy="1716518"/>
          </a:xfrm>
          <a:custGeom>
            <a:avLst/>
            <a:gdLst>
              <a:gd name="connsiteX0" fmla="*/ 166331 w 3872753"/>
              <a:gd name="connsiteY0" fmla="*/ 0 h 1716518"/>
              <a:gd name="connsiteX1" fmla="*/ 3706422 w 3872753"/>
              <a:gd name="connsiteY1" fmla="*/ 0 h 1716518"/>
              <a:gd name="connsiteX2" fmla="*/ 3872753 w 3872753"/>
              <a:gd name="connsiteY2" fmla="*/ 166331 h 1716518"/>
              <a:gd name="connsiteX3" fmla="*/ 3872753 w 3872753"/>
              <a:gd name="connsiteY3" fmla="*/ 1550187 h 1716518"/>
              <a:gd name="connsiteX4" fmla="*/ 3706422 w 3872753"/>
              <a:gd name="connsiteY4" fmla="*/ 1716518 h 1716518"/>
              <a:gd name="connsiteX5" fmla="*/ 166331 w 3872753"/>
              <a:gd name="connsiteY5" fmla="*/ 1716518 h 1716518"/>
              <a:gd name="connsiteX6" fmla="*/ 0 w 3872753"/>
              <a:gd name="connsiteY6" fmla="*/ 1550187 h 1716518"/>
              <a:gd name="connsiteX7" fmla="*/ 0 w 3872753"/>
              <a:gd name="connsiteY7" fmla="*/ 166331 h 1716518"/>
              <a:gd name="connsiteX8" fmla="*/ 166331 w 3872753"/>
              <a:gd name="connsiteY8" fmla="*/ 0 h 171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2753" h="1716518">
                <a:moveTo>
                  <a:pt x="166331" y="0"/>
                </a:moveTo>
                <a:lnTo>
                  <a:pt x="3706422" y="0"/>
                </a:lnTo>
                <a:cubicBezTo>
                  <a:pt x="3798284" y="0"/>
                  <a:pt x="3872753" y="74469"/>
                  <a:pt x="3872753" y="166331"/>
                </a:cubicBezTo>
                <a:lnTo>
                  <a:pt x="3872753" y="1550187"/>
                </a:lnTo>
                <a:cubicBezTo>
                  <a:pt x="3872753" y="1642049"/>
                  <a:pt x="3798284" y="1716518"/>
                  <a:pt x="3706422" y="1716518"/>
                </a:cubicBezTo>
                <a:lnTo>
                  <a:pt x="166331" y="1716518"/>
                </a:lnTo>
                <a:cubicBezTo>
                  <a:pt x="74469" y="1716518"/>
                  <a:pt x="0" y="1642049"/>
                  <a:pt x="0" y="1550187"/>
                </a:cubicBezTo>
                <a:lnTo>
                  <a:pt x="0" y="166331"/>
                </a:lnTo>
                <a:cubicBezTo>
                  <a:pt x="0" y="74469"/>
                  <a:pt x="74469" y="0"/>
                  <a:pt x="16633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8136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23669BA-20FA-6B4B-A454-1CE752C1771C}"/>
              </a:ext>
            </a:extLst>
          </p:cNvPr>
          <p:cNvSpPr>
            <a:spLocks noGrp="1"/>
          </p:cNvSpPr>
          <p:nvPr>
            <p:ph type="pic" sz="quarter" idx="10"/>
          </p:nvPr>
        </p:nvSpPr>
        <p:spPr>
          <a:xfrm>
            <a:off x="6212272" y="0"/>
            <a:ext cx="3253563" cy="4742121"/>
          </a:xfrm>
          <a:custGeom>
            <a:avLst/>
            <a:gdLst>
              <a:gd name="connsiteX0" fmla="*/ 0 w 3253563"/>
              <a:gd name="connsiteY0" fmla="*/ 0 h 4742121"/>
              <a:gd name="connsiteX1" fmla="*/ 3253563 w 3253563"/>
              <a:gd name="connsiteY1" fmla="*/ 0 h 4742121"/>
              <a:gd name="connsiteX2" fmla="*/ 3253563 w 3253563"/>
              <a:gd name="connsiteY2" fmla="*/ 4742121 h 4742121"/>
              <a:gd name="connsiteX3" fmla="*/ 0 w 3253563"/>
              <a:gd name="connsiteY3" fmla="*/ 4742121 h 4742121"/>
            </a:gdLst>
            <a:ahLst/>
            <a:cxnLst>
              <a:cxn ang="0">
                <a:pos x="connsiteX0" y="connsiteY0"/>
              </a:cxn>
              <a:cxn ang="0">
                <a:pos x="connsiteX1" y="connsiteY1"/>
              </a:cxn>
              <a:cxn ang="0">
                <a:pos x="connsiteX2" y="connsiteY2"/>
              </a:cxn>
              <a:cxn ang="0">
                <a:pos x="connsiteX3" y="connsiteY3"/>
              </a:cxn>
            </a:cxnLst>
            <a:rect l="l" t="t" r="r" b="b"/>
            <a:pathLst>
              <a:path w="3253563" h="4742121">
                <a:moveTo>
                  <a:pt x="0" y="0"/>
                </a:moveTo>
                <a:lnTo>
                  <a:pt x="3253563" y="0"/>
                </a:lnTo>
                <a:lnTo>
                  <a:pt x="3253563" y="4742121"/>
                </a:lnTo>
                <a:lnTo>
                  <a:pt x="0" y="4742121"/>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6860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A79EB1-E23E-4E42-9B2E-BE23EE1474A5}"/>
              </a:ext>
            </a:extLst>
          </p:cNvPr>
          <p:cNvSpPr>
            <a:spLocks noGrp="1"/>
          </p:cNvSpPr>
          <p:nvPr>
            <p:ph type="pic" sz="quarter" idx="10"/>
          </p:nvPr>
        </p:nvSpPr>
        <p:spPr>
          <a:xfrm>
            <a:off x="0" y="-6881"/>
            <a:ext cx="12191999" cy="3177538"/>
          </a:xfrm>
          <a:custGeom>
            <a:avLst/>
            <a:gdLst>
              <a:gd name="connsiteX0" fmla="*/ 5 w 12191999"/>
              <a:gd name="connsiteY0" fmla="*/ 0 h 3177538"/>
              <a:gd name="connsiteX1" fmla="*/ 12191999 w 12191999"/>
              <a:gd name="connsiteY1" fmla="*/ 0 h 3177538"/>
              <a:gd name="connsiteX2" fmla="*/ 12191999 w 12191999"/>
              <a:gd name="connsiteY2" fmla="*/ 2401665 h 3177538"/>
              <a:gd name="connsiteX3" fmla="*/ 12191995 w 12191999"/>
              <a:gd name="connsiteY3" fmla="*/ 2401665 h 3177538"/>
              <a:gd name="connsiteX4" fmla="*/ 6096000 w 12191999"/>
              <a:gd name="connsiteY4" fmla="*/ 3177538 h 3177538"/>
              <a:gd name="connsiteX5" fmla="*/ 0 w 12191999"/>
              <a:gd name="connsiteY5" fmla="*/ 2401665 h 3177538"/>
              <a:gd name="connsiteX6" fmla="*/ 5 w 12191999"/>
              <a:gd name="connsiteY6" fmla="*/ 2401665 h 31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177538">
                <a:moveTo>
                  <a:pt x="5" y="0"/>
                </a:moveTo>
                <a:lnTo>
                  <a:pt x="12191999" y="0"/>
                </a:lnTo>
                <a:lnTo>
                  <a:pt x="12191999" y="2401665"/>
                </a:lnTo>
                <a:lnTo>
                  <a:pt x="12191995" y="2401665"/>
                </a:lnTo>
                <a:lnTo>
                  <a:pt x="6096000" y="3177538"/>
                </a:lnTo>
                <a:lnTo>
                  <a:pt x="0" y="2401665"/>
                </a:lnTo>
                <a:lnTo>
                  <a:pt x="5" y="2401665"/>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6081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1424618-9E79-9348-80E1-CC1CBF0FD2D2}"/>
              </a:ext>
            </a:extLst>
          </p:cNvPr>
          <p:cNvSpPr>
            <a:spLocks noGrp="1"/>
          </p:cNvSpPr>
          <p:nvPr>
            <p:ph type="pic" sz="quarter" idx="11"/>
          </p:nvPr>
        </p:nvSpPr>
        <p:spPr>
          <a:xfrm>
            <a:off x="4935987" y="3200494"/>
            <a:ext cx="6639218" cy="3657506"/>
          </a:xfrm>
          <a:custGeom>
            <a:avLst/>
            <a:gdLst>
              <a:gd name="connsiteX0" fmla="*/ 171574 w 6639218"/>
              <a:gd name="connsiteY0" fmla="*/ 0 h 3657506"/>
              <a:gd name="connsiteX1" fmla="*/ 6467644 w 6639218"/>
              <a:gd name="connsiteY1" fmla="*/ 0 h 3657506"/>
              <a:gd name="connsiteX2" fmla="*/ 6639218 w 6639218"/>
              <a:gd name="connsiteY2" fmla="*/ 171574 h 3657506"/>
              <a:gd name="connsiteX3" fmla="*/ 6639218 w 6639218"/>
              <a:gd name="connsiteY3" fmla="*/ 3657506 h 3657506"/>
              <a:gd name="connsiteX4" fmla="*/ 0 w 6639218"/>
              <a:gd name="connsiteY4" fmla="*/ 3657506 h 3657506"/>
              <a:gd name="connsiteX5" fmla="*/ 0 w 6639218"/>
              <a:gd name="connsiteY5" fmla="*/ 171574 h 3657506"/>
              <a:gd name="connsiteX6" fmla="*/ 171574 w 6639218"/>
              <a:gd name="connsiteY6" fmla="*/ 0 h 36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9218" h="3657506">
                <a:moveTo>
                  <a:pt x="171574" y="0"/>
                </a:moveTo>
                <a:lnTo>
                  <a:pt x="6467644" y="0"/>
                </a:lnTo>
                <a:cubicBezTo>
                  <a:pt x="6562402" y="0"/>
                  <a:pt x="6639218" y="76816"/>
                  <a:pt x="6639218" y="171574"/>
                </a:cubicBezTo>
                <a:lnTo>
                  <a:pt x="6639218" y="3657506"/>
                </a:lnTo>
                <a:lnTo>
                  <a:pt x="0" y="3657506"/>
                </a:lnTo>
                <a:lnTo>
                  <a:pt x="0" y="171574"/>
                </a:lnTo>
                <a:cubicBezTo>
                  <a:pt x="0" y="76816"/>
                  <a:pt x="76816" y="0"/>
                  <a:pt x="171574"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3D4D85C9-FA06-604D-9FAC-E243B33001AB}"/>
              </a:ext>
            </a:extLst>
          </p:cNvPr>
          <p:cNvSpPr>
            <a:spLocks noGrp="1"/>
          </p:cNvSpPr>
          <p:nvPr>
            <p:ph type="pic" sz="quarter" idx="10"/>
          </p:nvPr>
        </p:nvSpPr>
        <p:spPr>
          <a:xfrm>
            <a:off x="9776316" y="1315949"/>
            <a:ext cx="711024" cy="711024"/>
          </a:xfrm>
          <a:custGeom>
            <a:avLst/>
            <a:gdLst>
              <a:gd name="connsiteX0" fmla="*/ 355512 w 711024"/>
              <a:gd name="connsiteY0" fmla="*/ 0 h 711024"/>
              <a:gd name="connsiteX1" fmla="*/ 711024 w 711024"/>
              <a:gd name="connsiteY1" fmla="*/ 355512 h 711024"/>
              <a:gd name="connsiteX2" fmla="*/ 355512 w 711024"/>
              <a:gd name="connsiteY2" fmla="*/ 711024 h 711024"/>
              <a:gd name="connsiteX3" fmla="*/ 0 w 711024"/>
              <a:gd name="connsiteY3" fmla="*/ 355512 h 711024"/>
              <a:gd name="connsiteX4" fmla="*/ 355512 w 711024"/>
              <a:gd name="connsiteY4" fmla="*/ 0 h 711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24" h="711024">
                <a:moveTo>
                  <a:pt x="355512" y="0"/>
                </a:moveTo>
                <a:cubicBezTo>
                  <a:pt x="551856" y="0"/>
                  <a:pt x="711024" y="159168"/>
                  <a:pt x="711024" y="355512"/>
                </a:cubicBezTo>
                <a:cubicBezTo>
                  <a:pt x="711024" y="551856"/>
                  <a:pt x="551856" y="711024"/>
                  <a:pt x="355512" y="711024"/>
                </a:cubicBezTo>
                <a:cubicBezTo>
                  <a:pt x="159168" y="711024"/>
                  <a:pt x="0" y="551856"/>
                  <a:pt x="0" y="355512"/>
                </a:cubicBezTo>
                <a:cubicBezTo>
                  <a:pt x="0" y="159168"/>
                  <a:pt x="159168" y="0"/>
                  <a:pt x="35551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340315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962B6B4-51C6-F44D-9FDB-1E0C77A89205}"/>
              </a:ext>
            </a:extLst>
          </p:cNvPr>
          <p:cNvSpPr>
            <a:spLocks noGrp="1"/>
          </p:cNvSpPr>
          <p:nvPr>
            <p:ph type="pic" sz="quarter" idx="11"/>
          </p:nvPr>
        </p:nvSpPr>
        <p:spPr>
          <a:xfrm>
            <a:off x="1641391" y="1254642"/>
            <a:ext cx="4274288" cy="5603358"/>
          </a:xfrm>
          <a:custGeom>
            <a:avLst/>
            <a:gdLst>
              <a:gd name="connsiteX0" fmla="*/ 180760 w 4274288"/>
              <a:gd name="connsiteY0" fmla="*/ 0 h 5603358"/>
              <a:gd name="connsiteX1" fmla="*/ 4093528 w 4274288"/>
              <a:gd name="connsiteY1" fmla="*/ 0 h 5603358"/>
              <a:gd name="connsiteX2" fmla="*/ 4274288 w 4274288"/>
              <a:gd name="connsiteY2" fmla="*/ 180760 h 5603358"/>
              <a:gd name="connsiteX3" fmla="*/ 4274288 w 4274288"/>
              <a:gd name="connsiteY3" fmla="*/ 5603358 h 5603358"/>
              <a:gd name="connsiteX4" fmla="*/ 0 w 4274288"/>
              <a:gd name="connsiteY4" fmla="*/ 5603358 h 5603358"/>
              <a:gd name="connsiteX5" fmla="*/ 0 w 4274288"/>
              <a:gd name="connsiteY5" fmla="*/ 180760 h 5603358"/>
              <a:gd name="connsiteX6" fmla="*/ 180760 w 4274288"/>
              <a:gd name="connsiteY6" fmla="*/ 0 h 560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4288" h="5603358">
                <a:moveTo>
                  <a:pt x="180760" y="0"/>
                </a:moveTo>
                <a:lnTo>
                  <a:pt x="4093528" y="0"/>
                </a:lnTo>
                <a:cubicBezTo>
                  <a:pt x="4193359" y="0"/>
                  <a:pt x="4274288" y="80929"/>
                  <a:pt x="4274288" y="180760"/>
                </a:cubicBezTo>
                <a:lnTo>
                  <a:pt x="4274288" y="5603358"/>
                </a:lnTo>
                <a:lnTo>
                  <a:pt x="0" y="5603358"/>
                </a:lnTo>
                <a:lnTo>
                  <a:pt x="0" y="180760"/>
                </a:lnTo>
                <a:cubicBezTo>
                  <a:pt x="0" y="80929"/>
                  <a:pt x="80929" y="0"/>
                  <a:pt x="18076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3632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30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5"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8" r:id="rId39"/>
    <p:sldLayoutId id="2147483689" r:id="rId40"/>
    <p:sldLayoutId id="2147483690" r:id="rId41"/>
    <p:sldLayoutId id="2147483691"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about:blank" TargetMode="External"/><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12.png"/><Relationship Id="rId5" Type="http://schemas.openxmlformats.org/officeDocument/2006/relationships/image" Target="../media/image10.sv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hyperlink" Target="http://www.nana.fund/" TargetMode="Externa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hyperlink" Target="http://www.nana.fund/" TargetMode="External"/><Relationship Id="rId4" Type="http://schemas.openxmlformats.org/officeDocument/2006/relationships/image" Target="../media/image39.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1.xml"/><Relationship Id="rId4" Type="http://schemas.openxmlformats.org/officeDocument/2006/relationships/hyperlink" Target="http://www.nana.fun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4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0.svg"/><Relationship Id="rId9" Type="http://schemas.openxmlformats.org/officeDocument/2006/relationships/hyperlink" Target="http://www.nana.fund/"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www.nana.fund/" TargetMode="External"/><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41.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hyperlink" Target="http://www.nana.fund/" TargetMode="External"/><Relationship Id="rId4" Type="http://schemas.openxmlformats.org/officeDocument/2006/relationships/image" Target="../media/image62.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9.xml"/><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diagramLayout" Target="../diagrams/layout3.xml"/><Relationship Id="rId7" Type="http://schemas.openxmlformats.org/officeDocument/2006/relationships/image" Target="../media/image39.png"/><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hyperlink" Target="http://www.nana.fund/"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nana.fund/" TargetMode="External"/><Relationship Id="rId2" Type="http://schemas.openxmlformats.org/officeDocument/2006/relationships/diagramData" Target="../diagrams/data4.xml"/><Relationship Id="rId1" Type="http://schemas.openxmlformats.org/officeDocument/2006/relationships/slideLayout" Target="../slideLayouts/slideLayout4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hyperlink" Target="mailto:info@nana.fund" TargetMode="External"/><Relationship Id="rId2" Type="http://schemas.openxmlformats.org/officeDocument/2006/relationships/hyperlink" Target="https://nana.fund/pre-onboarding/opening" TargetMode="External"/><Relationship Id="rId1" Type="http://schemas.openxmlformats.org/officeDocument/2006/relationships/slideLayout" Target="../slideLayouts/slideLayout41.xml"/><Relationship Id="rId5" Type="http://schemas.openxmlformats.org/officeDocument/2006/relationships/hyperlink" Target="http://www.nana.fund/"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2.xml"/><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83.jpe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image" Target="../media/image82.jpeg"/><Relationship Id="rId1" Type="http://schemas.openxmlformats.org/officeDocument/2006/relationships/slideLayout" Target="../slideLayouts/slideLayout42.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81.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85.svg"/><Relationship Id="rId3" Type="http://schemas.openxmlformats.org/officeDocument/2006/relationships/image" Target="../media/image96.png"/><Relationship Id="rId7" Type="http://schemas.openxmlformats.org/officeDocument/2006/relationships/image" Target="../media/image100.svg"/><Relationship Id="rId12" Type="http://schemas.openxmlformats.org/officeDocument/2006/relationships/image" Target="../media/image84.png"/><Relationship Id="rId17" Type="http://schemas.openxmlformats.org/officeDocument/2006/relationships/image" Target="../media/image81.png"/><Relationship Id="rId2" Type="http://schemas.openxmlformats.org/officeDocument/2006/relationships/image" Target="../media/image95.jpeg"/><Relationship Id="rId16" Type="http://schemas.openxmlformats.org/officeDocument/2006/relationships/image" Target="../media/image94.png"/><Relationship Id="rId1" Type="http://schemas.openxmlformats.org/officeDocument/2006/relationships/slideLayout" Target="../slideLayouts/slideLayout42.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06.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8.jpeg"/><Relationship Id="rId7" Type="http://schemas.openxmlformats.org/officeDocument/2006/relationships/image" Target="../media/image112.svg"/><Relationship Id="rId2" Type="http://schemas.openxmlformats.org/officeDocument/2006/relationships/image" Target="../media/image107.jpeg"/><Relationship Id="rId1" Type="http://schemas.openxmlformats.org/officeDocument/2006/relationships/slideLayout" Target="../slideLayouts/slideLayout42.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8.jpe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0.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9.png"/><Relationship Id="rId7" Type="http://schemas.openxmlformats.org/officeDocument/2006/relationships/diagramLayout" Target="../diagrams/layout1.xml"/><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diagramData" Target="../diagrams/data1.xml"/><Relationship Id="rId11" Type="http://schemas.openxmlformats.org/officeDocument/2006/relationships/image" Target="../media/image14.png"/><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20.svg"/><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a:extLst>
              <a:ext uri="{FF2B5EF4-FFF2-40B4-BE49-F238E27FC236}">
                <a16:creationId xmlns:a16="http://schemas.microsoft.com/office/drawing/2014/main" id="{C0C5DB38-1C05-B444-8391-D984379CD0C4}"/>
              </a:ext>
            </a:extLst>
          </p:cNvPr>
          <p:cNvGrpSpPr/>
          <p:nvPr/>
        </p:nvGrpSpPr>
        <p:grpSpPr>
          <a:xfrm flipH="1">
            <a:off x="9616063" y="2547536"/>
            <a:ext cx="2575935" cy="4325643"/>
            <a:chOff x="-3" y="2547536"/>
            <a:chExt cx="2575935" cy="4325643"/>
          </a:xfrm>
        </p:grpSpPr>
        <p:sp>
          <p:nvSpPr>
            <p:cNvPr id="23" name="Right Triangle 22">
              <a:extLst>
                <a:ext uri="{FF2B5EF4-FFF2-40B4-BE49-F238E27FC236}">
                  <a16:creationId xmlns:a16="http://schemas.microsoft.com/office/drawing/2014/main" id="{94B14D08-6F77-A94F-BF95-33D73C83978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A0A6560A-75C7-A345-AC47-10E839D9E645}"/>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
            <a:extLst>
              <a:ext uri="{FF2B5EF4-FFF2-40B4-BE49-F238E27FC236}">
                <a16:creationId xmlns:a16="http://schemas.microsoft.com/office/drawing/2014/main" id="{E600FD28-568E-CC40-A8DF-B736122FC3E2}"/>
              </a:ext>
            </a:extLst>
          </p:cNvPr>
          <p:cNvGrpSpPr/>
          <p:nvPr/>
        </p:nvGrpSpPr>
        <p:grpSpPr>
          <a:xfrm>
            <a:off x="-3" y="2547536"/>
            <a:ext cx="2575935" cy="4325643"/>
            <a:chOff x="-3" y="2547536"/>
            <a:chExt cx="2575935" cy="4325643"/>
          </a:xfrm>
        </p:grpSpPr>
        <p:sp>
          <p:nvSpPr>
            <p:cNvPr id="20" name="Right Triangle 19">
              <a:extLst>
                <a:ext uri="{FF2B5EF4-FFF2-40B4-BE49-F238E27FC236}">
                  <a16:creationId xmlns:a16="http://schemas.microsoft.com/office/drawing/2014/main" id="{02E4B9A3-706A-E649-AF20-876B94A3D40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227A4239-6D5E-6D47-887D-9BAFD1A6A148}"/>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1DEA4C88-F5BB-0F43-AFA2-48A157589C40}"/>
              </a:ext>
            </a:extLst>
          </p:cNvPr>
          <p:cNvSpPr/>
          <p:nvPr/>
        </p:nvSpPr>
        <p:spPr>
          <a:xfrm flipV="1">
            <a:off x="-1" y="-131808"/>
            <a:ext cx="12191999" cy="3429000"/>
          </a:xfrm>
          <a:custGeom>
            <a:avLst/>
            <a:gdLst>
              <a:gd name="connsiteX0" fmla="*/ 1 w 2726166"/>
              <a:gd name="connsiteY0" fmla="*/ 827352 h 827352"/>
              <a:gd name="connsiteX1" fmla="*/ 2726166 w 2726166"/>
              <a:gd name="connsiteY1" fmla="*/ 827352 h 827352"/>
              <a:gd name="connsiteX2" fmla="*/ 2726166 w 2726166"/>
              <a:gd name="connsiteY2" fmla="*/ 202018 h 827352"/>
              <a:gd name="connsiteX3" fmla="*/ 2726165 w 2726166"/>
              <a:gd name="connsiteY3" fmla="*/ 202018 h 827352"/>
              <a:gd name="connsiteX4" fmla="*/ 1363083 w 2726166"/>
              <a:gd name="connsiteY4" fmla="*/ 0 h 827352"/>
              <a:gd name="connsiteX5" fmla="*/ 0 w 2726166"/>
              <a:gd name="connsiteY5" fmla="*/ 202018 h 827352"/>
              <a:gd name="connsiteX6" fmla="*/ 1 w 2726166"/>
              <a:gd name="connsiteY6" fmla="*/ 202018 h 82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166" h="827352">
                <a:moveTo>
                  <a:pt x="1" y="827352"/>
                </a:moveTo>
                <a:lnTo>
                  <a:pt x="2726166" y="827352"/>
                </a:lnTo>
                <a:lnTo>
                  <a:pt x="2726166" y="202018"/>
                </a:lnTo>
                <a:lnTo>
                  <a:pt x="2726165" y="202018"/>
                </a:lnTo>
                <a:lnTo>
                  <a:pt x="1363083" y="0"/>
                </a:lnTo>
                <a:lnTo>
                  <a:pt x="0" y="202018"/>
                </a:lnTo>
                <a:lnTo>
                  <a:pt x="1" y="202018"/>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FF6FB1C-E904-1345-8418-C35F9AB8A0DB}"/>
              </a:ext>
            </a:extLst>
          </p:cNvPr>
          <p:cNvSpPr txBox="1"/>
          <p:nvPr/>
        </p:nvSpPr>
        <p:spPr>
          <a:xfrm>
            <a:off x="2936574" y="3841176"/>
            <a:ext cx="6771404" cy="2308324"/>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dirty="0">
                <a:solidFill>
                  <a:srgbClr val="C00000"/>
                </a:solidFill>
              </a:rPr>
              <a:t>Mastering Resources: </a:t>
            </a:r>
          </a:p>
          <a:p>
            <a:pPr algn="ctr"/>
            <a:r>
              <a:rPr lang="en-US" dirty="0">
                <a:solidFill>
                  <a:srgbClr val="C00000"/>
                </a:solidFill>
              </a:rPr>
              <a:t>Unlocking the Keys to Success</a:t>
            </a:r>
          </a:p>
          <a:p>
            <a:pPr algn="ctr"/>
            <a:r>
              <a:rPr lang="en-US" sz="8000" dirty="0">
                <a:solidFill>
                  <a:srgbClr val="162444"/>
                </a:solidFill>
              </a:rPr>
              <a:t>WEBINAR</a:t>
            </a:r>
          </a:p>
        </p:txBody>
      </p:sp>
      <p:pic>
        <p:nvPicPr>
          <p:cNvPr id="25" name="Picture Placeholder 24" descr="Grand-Rapids-Skyline-slider.jpg"/>
          <p:cNvPicPr>
            <a:picLocks noGrp="1" noChangeAspect="1"/>
          </p:cNvPicPr>
          <p:nvPr>
            <p:ph type="pic" sz="quarter" idx="10"/>
          </p:nvPr>
        </p:nvPicPr>
        <p:blipFill>
          <a:blip r:embed="rId2"/>
          <a:stretch>
            <a:fillRect/>
          </a:stretch>
        </p:blipFill>
        <p:spPr>
          <a:xfrm>
            <a:off x="-3" y="0"/>
            <a:ext cx="12191995" cy="3062629"/>
          </a:xfrm>
        </p:spPr>
      </p:pic>
      <p:grpSp>
        <p:nvGrpSpPr>
          <p:cNvPr id="22" name="Group 10">
            <a:extLst>
              <a:ext uri="{FF2B5EF4-FFF2-40B4-BE49-F238E27FC236}">
                <a16:creationId xmlns:a16="http://schemas.microsoft.com/office/drawing/2014/main" id="{A1182D72-2F52-714D-8500-814955CAD21F}"/>
              </a:ext>
            </a:extLst>
          </p:cNvPr>
          <p:cNvGrpSpPr/>
          <p:nvPr/>
        </p:nvGrpSpPr>
        <p:grpSpPr>
          <a:xfrm>
            <a:off x="4167011" y="6371642"/>
            <a:ext cx="1762476" cy="353927"/>
            <a:chOff x="7514430" y="1614573"/>
            <a:chExt cx="1762476" cy="353927"/>
          </a:xfrm>
        </p:grpSpPr>
        <p:sp>
          <p:nvSpPr>
            <p:cNvPr id="27" name="Round Same Side Corner Rectangle 26">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 Same Side Corner Rectangle 27">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678FCDE-3CA3-3349-8779-C38857A909E1}"/>
                </a:ext>
              </a:extLst>
            </p:cNvPr>
            <p:cNvSpPr txBox="1"/>
            <p:nvPr/>
          </p:nvSpPr>
          <p:spPr>
            <a:xfrm>
              <a:off x="7958122" y="1653036"/>
              <a:ext cx="1236236" cy="307777"/>
            </a:xfrm>
            <a:prstGeom prst="rect">
              <a:avLst/>
            </a:prstGeom>
            <a:noFill/>
          </p:spPr>
          <p:txBody>
            <a:bodyPr wrap="none" rtlCol="0">
              <a:spAutoFit/>
            </a:bodyPr>
            <a:lstStyle/>
            <a:p>
              <a:r>
                <a:rPr lang="en-US" sz="1400" b="1" dirty="0">
                  <a:solidFill>
                    <a:schemeClr val="bg1"/>
                  </a:solidFill>
                  <a:latin typeface="Poppins Medium" pitchFamily="2" charset="77"/>
                  <a:cs typeface="Poppins Medium" pitchFamily="2" charset="77"/>
                </a:rPr>
                <a:t>NVBDC.ORG</a:t>
              </a:r>
            </a:p>
          </p:txBody>
        </p:sp>
        <p:grpSp>
          <p:nvGrpSpPr>
            <p:cNvPr id="30"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31" name="Freeform 30">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grpSp>
        <p:nvGrpSpPr>
          <p:cNvPr id="34" name="Group 10">
            <a:extLst>
              <a:ext uri="{FF2B5EF4-FFF2-40B4-BE49-F238E27FC236}">
                <a16:creationId xmlns:a16="http://schemas.microsoft.com/office/drawing/2014/main" id="{A1182D72-2F52-714D-8500-814955CAD21F}"/>
              </a:ext>
            </a:extLst>
          </p:cNvPr>
          <p:cNvGrpSpPr/>
          <p:nvPr/>
        </p:nvGrpSpPr>
        <p:grpSpPr>
          <a:xfrm>
            <a:off x="6206772" y="6372841"/>
            <a:ext cx="2053649" cy="353927"/>
            <a:chOff x="7514430" y="1614573"/>
            <a:chExt cx="1810392" cy="353927"/>
          </a:xfrm>
        </p:grpSpPr>
        <p:sp>
          <p:nvSpPr>
            <p:cNvPr id="35" name="Round Same Side Corner Rectangle 34">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Same Side Corner Rectangle 35">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678FCDE-3CA3-3349-8779-C38857A909E1}"/>
                </a:ext>
              </a:extLst>
            </p:cNvPr>
            <p:cNvSpPr txBox="1"/>
            <p:nvPr/>
          </p:nvSpPr>
          <p:spPr>
            <a:xfrm>
              <a:off x="7894622" y="1653036"/>
              <a:ext cx="1430200" cy="307777"/>
            </a:xfrm>
            <a:prstGeom prst="rect">
              <a:avLst/>
            </a:prstGeom>
            <a:noFill/>
          </p:spPr>
          <p:txBody>
            <a:bodyPr wrap="none" rtlCol="0">
              <a:spAutoFit/>
            </a:bodyPr>
            <a:lstStyle/>
            <a:p>
              <a:r>
                <a:rPr lang="en-US" sz="1400" b="1" dirty="0">
                  <a:solidFill>
                    <a:schemeClr val="bg1"/>
                  </a:solidFill>
                  <a:latin typeface="Poppins Medium" pitchFamily="2" charset="77"/>
                  <a:cs typeface="Poppins Medium" pitchFamily="2" charset="77"/>
                </a:rPr>
                <a:t>888-CERTIFIED</a:t>
              </a:r>
            </a:p>
          </p:txBody>
        </p:sp>
        <p:grpSp>
          <p:nvGrpSpPr>
            <p:cNvPr id="38"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39" name="Freeform 38">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pic>
        <p:nvPicPr>
          <p:cNvPr id="43" name="Picture 42" descr="logo bar nvbdc.png"/>
          <p:cNvPicPr>
            <a:picLocks noChangeAspect="1"/>
          </p:cNvPicPr>
          <p:nvPr/>
        </p:nvPicPr>
        <p:blipFill>
          <a:blip r:embed="rId3"/>
          <a:srcRect r="66402"/>
          <a:stretch>
            <a:fillRect/>
          </a:stretch>
        </p:blipFill>
        <p:spPr>
          <a:xfrm>
            <a:off x="654683" y="326962"/>
            <a:ext cx="1643674" cy="1616279"/>
          </a:xfrm>
          <a:prstGeom prst="rect">
            <a:avLst/>
          </a:prstGeom>
        </p:spPr>
      </p:pic>
      <p:pic>
        <p:nvPicPr>
          <p:cNvPr id="42" name="Picture 41" descr="logo bar nvbdc.png"/>
          <p:cNvPicPr>
            <a:picLocks noChangeAspect="1"/>
          </p:cNvPicPr>
          <p:nvPr/>
        </p:nvPicPr>
        <p:blipFill>
          <a:blip r:embed="rId3"/>
          <a:srcRect l="33395"/>
          <a:stretch>
            <a:fillRect/>
          </a:stretch>
        </p:blipFill>
        <p:spPr>
          <a:xfrm>
            <a:off x="9275805" y="446412"/>
            <a:ext cx="2564186" cy="1271920"/>
          </a:xfrm>
          <a:prstGeom prst="rect">
            <a:avLst/>
          </a:prstGeom>
        </p:spPr>
      </p:pic>
    </p:spTree>
    <p:extLst>
      <p:ext uri="{BB962C8B-B14F-4D97-AF65-F5344CB8AC3E}">
        <p14:creationId xmlns:p14="http://schemas.microsoft.com/office/powerpoint/2010/main" val="47167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83DA9655-78A7-4090-8FCE-D3156C4DA51F}"/>
              </a:ext>
            </a:extLst>
          </p:cNvPr>
          <p:cNvSpPr>
            <a:spLocks noGrp="1"/>
          </p:cNvSpPr>
          <p:nvPr>
            <p:ph type="ctrTitle"/>
          </p:nvPr>
        </p:nvSpPr>
        <p:spPr>
          <a:xfrm>
            <a:off x="409055" y="36151"/>
            <a:ext cx="7677444" cy="857191"/>
          </a:xfrm>
        </p:spPr>
        <p:txBody>
          <a:bodyPr>
            <a:noAutofit/>
          </a:bodyPr>
          <a:lstStyle/>
          <a:p>
            <a:pPr algn="l"/>
            <a:r>
              <a:rPr lang="en-US" sz="3600" b="1" dirty="0">
                <a:solidFill>
                  <a:srgbClr val="FF0000"/>
                </a:solidFill>
                <a:latin typeface="+mn-lt"/>
              </a:rPr>
              <a:t>Our </a:t>
            </a:r>
            <a:r>
              <a:rPr lang="en-US" sz="3600" b="1" dirty="0">
                <a:solidFill>
                  <a:schemeClr val="accent1">
                    <a:lumMod val="50000"/>
                  </a:schemeClr>
                </a:solidFill>
                <a:latin typeface="+mn-lt"/>
              </a:rPr>
              <a:t>“Upstream” </a:t>
            </a:r>
            <a:r>
              <a:rPr lang="en-US" sz="3600" b="1" dirty="0">
                <a:solidFill>
                  <a:srgbClr val="FF0000"/>
                </a:solidFill>
                <a:latin typeface="+mn-lt"/>
              </a:rPr>
              <a:t>Outreach Statistics</a:t>
            </a:r>
          </a:p>
        </p:txBody>
      </p:sp>
      <p:pic>
        <p:nvPicPr>
          <p:cNvPr id="27" name="Picture 26" descr="Text, logo&#10;&#10;Description automatically generated">
            <a:extLst>
              <a:ext uri="{FF2B5EF4-FFF2-40B4-BE49-F238E27FC236}">
                <a16:creationId xmlns:a16="http://schemas.microsoft.com/office/drawing/2014/main" id="{71D4A5DD-D6BE-4866-AE40-8413966F5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285" y="523981"/>
            <a:ext cx="2375700" cy="844694"/>
          </a:xfrm>
          <a:prstGeom prst="rect">
            <a:avLst/>
          </a:prstGeom>
        </p:spPr>
      </p:pic>
      <p:sp>
        <p:nvSpPr>
          <p:cNvPr id="28" name="TextBox 27">
            <a:extLst>
              <a:ext uri="{FF2B5EF4-FFF2-40B4-BE49-F238E27FC236}">
                <a16:creationId xmlns:a16="http://schemas.microsoft.com/office/drawing/2014/main" id="{834E6DDD-6599-41C8-9A2B-E36B9D5431E4}"/>
              </a:ext>
            </a:extLst>
          </p:cNvPr>
          <p:cNvSpPr txBox="1"/>
          <p:nvPr/>
        </p:nvSpPr>
        <p:spPr>
          <a:xfrm>
            <a:off x="9503337" y="1183458"/>
            <a:ext cx="2688663" cy="261610"/>
          </a:xfrm>
          <a:prstGeom prst="rect">
            <a:avLst/>
          </a:prstGeom>
          <a:noFill/>
        </p:spPr>
        <p:txBody>
          <a:bodyPr wrap="square" rtlCol="0">
            <a:spAutoFit/>
          </a:bodyPr>
          <a:lstStyle/>
          <a:p>
            <a:r>
              <a:rPr lang="en-US" sz="1100" b="1" dirty="0">
                <a:effectLst/>
                <a:latin typeface="Calibri" panose="020F0502020204030204" pitchFamily="34" charset="0"/>
                <a:ea typeface="Calibri" panose="020F0502020204030204" pitchFamily="34" charset="0"/>
              </a:rPr>
              <a:t>Diverse Supplier Development Corporation</a:t>
            </a:r>
            <a:endParaRPr lang="en-US" sz="1100" b="1" dirty="0"/>
          </a:p>
        </p:txBody>
      </p:sp>
      <p:sp>
        <p:nvSpPr>
          <p:cNvPr id="4" name="TextBox 3">
            <a:extLst>
              <a:ext uri="{FF2B5EF4-FFF2-40B4-BE49-F238E27FC236}">
                <a16:creationId xmlns:a16="http://schemas.microsoft.com/office/drawing/2014/main" id="{A00BB58B-919A-4277-ACD3-7151D52F1456}"/>
              </a:ext>
            </a:extLst>
          </p:cNvPr>
          <p:cNvSpPr txBox="1"/>
          <p:nvPr/>
        </p:nvSpPr>
        <p:spPr>
          <a:xfrm>
            <a:off x="462997" y="1445068"/>
            <a:ext cx="8112822" cy="4401205"/>
          </a:xfrm>
          <a:prstGeom prst="rect">
            <a:avLst/>
          </a:prstGeom>
          <a:noFill/>
        </p:spPr>
        <p:txBody>
          <a:bodyPr wrap="square" rtlCol="0">
            <a:spAutoFit/>
          </a:bodyPr>
          <a:lstStyle/>
          <a:p>
            <a:r>
              <a:rPr lang="en-US" sz="2000" b="0" i="0" dirty="0">
                <a:solidFill>
                  <a:srgbClr val="000000"/>
                </a:solidFill>
                <a:effectLst/>
                <a:highlight>
                  <a:srgbClr val="FFFFFF"/>
                </a:highlight>
                <a:latin typeface="Calibri" panose="020F0502020204030204" pitchFamily="34" charset="0"/>
              </a:rPr>
              <a:t>For our clients we develop multiple lead lists of their potential client demographics and then reach out daily to bring awareness to our client’s core competencies and differentiators to create interest and opportunities</a:t>
            </a:r>
          </a:p>
          <a:p>
            <a:endParaRPr lang="en-US" sz="2000" dirty="0">
              <a:solidFill>
                <a:srgbClr val="000000"/>
              </a:solidFill>
              <a:highlight>
                <a:srgbClr val="FFFFFF"/>
              </a:highlight>
              <a:latin typeface="Calibri" panose="020F0502020204030204" pitchFamily="34" charset="0"/>
            </a:endParaRPr>
          </a:p>
          <a:p>
            <a:r>
              <a:rPr lang="en-US" sz="2000" dirty="0"/>
              <a:t>For the months of </a:t>
            </a:r>
            <a:r>
              <a:rPr lang="en-US" sz="2000" b="1" u="sng" dirty="0"/>
              <a:t>April through July</a:t>
            </a:r>
            <a:r>
              <a:rPr lang="en-US" sz="2000" dirty="0"/>
              <a:t> of this year, we reached out to </a:t>
            </a:r>
            <a:r>
              <a:rPr lang="en-US" sz="2000" b="1" u="sng" dirty="0"/>
              <a:t>559 client demographic lists</a:t>
            </a:r>
            <a:r>
              <a:rPr lang="en-US" sz="2000" dirty="0"/>
              <a:t> and sent emails to </a:t>
            </a:r>
            <a:r>
              <a:rPr lang="en-US" sz="2000" b="1" u="sng" dirty="0"/>
              <a:t>429,168 contacts</a:t>
            </a:r>
            <a:r>
              <a:rPr lang="en-US" sz="2000" dirty="0"/>
              <a:t> on behalf of our clients.  </a:t>
            </a:r>
          </a:p>
          <a:p>
            <a:endParaRPr lang="en-US" sz="2000" dirty="0"/>
          </a:p>
          <a:p>
            <a:r>
              <a:rPr lang="en-US" sz="2000" dirty="0"/>
              <a:t>From these outreaches </a:t>
            </a:r>
            <a:r>
              <a:rPr lang="en-US" sz="2000" b="1" u="sng" dirty="0"/>
              <a:t>109,752 opened the emails </a:t>
            </a:r>
            <a:r>
              <a:rPr lang="en-US" sz="2000" dirty="0"/>
              <a:t>(a </a:t>
            </a:r>
            <a:r>
              <a:rPr lang="en-US" sz="2000" b="1" u="sng" dirty="0"/>
              <a:t>26.2% open rate</a:t>
            </a:r>
            <a:r>
              <a:rPr lang="en-US" sz="2000" dirty="0"/>
              <a:t>) and </a:t>
            </a:r>
            <a:r>
              <a:rPr lang="en-US" sz="2000" b="1" u="sng" dirty="0"/>
              <a:t>31,396</a:t>
            </a:r>
            <a:r>
              <a:rPr lang="en-US" sz="2000" dirty="0"/>
              <a:t> (</a:t>
            </a:r>
            <a:r>
              <a:rPr lang="en-US" sz="2000" b="1" u="sng" dirty="0"/>
              <a:t>28.6%</a:t>
            </a:r>
            <a:r>
              <a:rPr lang="en-US" sz="2000" dirty="0"/>
              <a:t>) of those that opened the emails, went to the websites of our clients to learn more. </a:t>
            </a:r>
          </a:p>
          <a:p>
            <a:endParaRPr lang="en-US" sz="2000" dirty="0"/>
          </a:p>
          <a:p>
            <a:r>
              <a:rPr lang="en-US" sz="2000" dirty="0"/>
              <a:t>Additionally, we reached out to thousands of corporate supplier diversity and procurement professionals on our client’s behalf.</a:t>
            </a:r>
          </a:p>
        </p:txBody>
      </p:sp>
      <p:sp>
        <p:nvSpPr>
          <p:cNvPr id="6" name="Slide Number Placeholder 5">
            <a:extLst>
              <a:ext uri="{FF2B5EF4-FFF2-40B4-BE49-F238E27FC236}">
                <a16:creationId xmlns:a16="http://schemas.microsoft.com/office/drawing/2014/main" id="{EB237A4D-5B29-C522-625F-FD557AB43560}"/>
              </a:ext>
            </a:extLst>
          </p:cNvPr>
          <p:cNvSpPr>
            <a:spLocks noGrp="1"/>
          </p:cNvSpPr>
          <p:nvPr>
            <p:ph type="sldNum" sz="quarter" idx="12"/>
          </p:nvPr>
        </p:nvSpPr>
        <p:spPr/>
        <p:txBody>
          <a:bodyPr/>
          <a:lstStyle/>
          <a:p>
            <a:fld id="{06AF6B20-1BF1-433F-A9BF-9701ED43D771}" type="slidenum">
              <a:rPr lang="en-US" smtClean="0"/>
              <a:t>10</a:t>
            </a:fld>
            <a:endParaRPr lang="en-US"/>
          </a:p>
        </p:txBody>
      </p:sp>
      <p:pic>
        <p:nvPicPr>
          <p:cNvPr id="8" name="Picture 7" descr="Text&#10;&#10;Description automatically generated">
            <a:extLst>
              <a:ext uri="{FF2B5EF4-FFF2-40B4-BE49-F238E27FC236}">
                <a16:creationId xmlns:a16="http://schemas.microsoft.com/office/drawing/2014/main" id="{E71B22FB-A6F4-9986-E339-B819A9168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845" y="3308503"/>
            <a:ext cx="2743200" cy="592205"/>
          </a:xfrm>
          <a:prstGeom prst="rect">
            <a:avLst/>
          </a:prstGeom>
        </p:spPr>
      </p:pic>
    </p:spTree>
    <p:extLst>
      <p:ext uri="{BB962C8B-B14F-4D97-AF65-F5344CB8AC3E}">
        <p14:creationId xmlns:p14="http://schemas.microsoft.com/office/powerpoint/2010/main" val="2638332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1216C50D-AAAA-4220-ACF8-C72CF7E7D6EA}"/>
              </a:ext>
            </a:extLst>
          </p:cNvPr>
          <p:cNvSpPr>
            <a:spLocks noGrp="1"/>
          </p:cNvSpPr>
          <p:nvPr>
            <p:ph type="ctrTitle"/>
          </p:nvPr>
        </p:nvSpPr>
        <p:spPr>
          <a:xfrm>
            <a:off x="458523" y="255445"/>
            <a:ext cx="6622717" cy="887744"/>
          </a:xfrm>
        </p:spPr>
        <p:txBody>
          <a:bodyPr>
            <a:noAutofit/>
          </a:bodyPr>
          <a:lstStyle/>
          <a:p>
            <a:pPr algn="l"/>
            <a:r>
              <a:rPr lang="en-US" sz="4000" b="1" dirty="0">
                <a:solidFill>
                  <a:schemeClr val="accent1">
                    <a:lumMod val="50000"/>
                  </a:schemeClr>
                </a:solidFill>
                <a:latin typeface="+mn-lt"/>
              </a:rPr>
              <a:t>Thank You for Attending!</a:t>
            </a:r>
            <a:br>
              <a:rPr lang="en-US" sz="4000" b="1" dirty="0">
                <a:latin typeface="+mn-lt"/>
              </a:rPr>
            </a:br>
            <a:r>
              <a:rPr lang="en-US" sz="2000" b="1" dirty="0">
                <a:latin typeface="+mn-lt"/>
              </a:rPr>
              <a:t>Please feel free to contact us for additional information.</a:t>
            </a:r>
            <a:endParaRPr lang="en-US" sz="2000" dirty="0">
              <a:highlight>
                <a:srgbClr val="FFFF00"/>
              </a:highlight>
              <a:latin typeface="+mn-lt"/>
            </a:endParaRPr>
          </a:p>
        </p:txBody>
      </p:sp>
      <p:sp>
        <p:nvSpPr>
          <p:cNvPr id="7" name="TextBox 6">
            <a:extLst>
              <a:ext uri="{FF2B5EF4-FFF2-40B4-BE49-F238E27FC236}">
                <a16:creationId xmlns:a16="http://schemas.microsoft.com/office/drawing/2014/main" id="{7F41487B-2E27-4527-A6E4-4DFB6EFFD9C7}"/>
              </a:ext>
            </a:extLst>
          </p:cNvPr>
          <p:cNvSpPr txBox="1"/>
          <p:nvPr/>
        </p:nvSpPr>
        <p:spPr>
          <a:xfrm>
            <a:off x="445034" y="1200991"/>
            <a:ext cx="5497169" cy="4093428"/>
          </a:xfrm>
          <a:prstGeom prst="rect">
            <a:avLst/>
          </a:prstGeom>
          <a:noFill/>
        </p:spPr>
        <p:txBody>
          <a:bodyPr wrap="square" rtlCol="0">
            <a:spAutoFit/>
          </a:bodyPr>
          <a:lstStyle/>
          <a:p>
            <a:pPr marL="0" marR="0" lvl="0" indent="0" algn="l" rtl="0">
              <a:lnSpc>
                <a:spcPct val="100000"/>
              </a:lnSpc>
              <a:spcBef>
                <a:spcPts val="0"/>
              </a:spcBef>
              <a:buClr>
                <a:srgbClr val="000000"/>
              </a:buClr>
              <a:buSzPts val="2000"/>
              <a:buFont typeface="Calibri"/>
              <a:buNone/>
            </a:pPr>
            <a:r>
              <a:rPr lang="en-US" sz="2000" b="1" i="0" u="sng" strike="noStrike" cap="none" dirty="0">
                <a:ea typeface="Calibri"/>
                <a:cs typeface="Calibri"/>
                <a:sym typeface="Calibri"/>
              </a:rPr>
              <a:t>Mr. Paul F. Mara</a:t>
            </a:r>
          </a:p>
          <a:p>
            <a:pPr marL="0" marR="0" lvl="0" indent="0" algn="l" rtl="0">
              <a:lnSpc>
                <a:spcPct val="100000"/>
              </a:lnSpc>
              <a:spcBef>
                <a:spcPts val="0"/>
              </a:spcBef>
              <a:buClr>
                <a:srgbClr val="000000"/>
              </a:buClr>
              <a:buSzPts val="2000"/>
              <a:buFont typeface="Calibri"/>
              <a:buNone/>
            </a:pPr>
            <a:r>
              <a:rPr lang="en-US" sz="2000" b="1" u="sng" dirty="0">
                <a:ea typeface="Calibri"/>
                <a:cs typeface="Calibri"/>
                <a:sym typeface="Calibri"/>
              </a:rPr>
              <a:t>US Army Veteran</a:t>
            </a:r>
            <a:endParaRPr lang="en-US" sz="2000" b="1" i="0" u="sng" strike="noStrike" cap="none" dirty="0">
              <a:ea typeface="Calibri"/>
              <a:cs typeface="Calibri"/>
              <a:sym typeface="Calibri"/>
            </a:endParaRPr>
          </a:p>
          <a:p>
            <a:pPr marL="0" marR="0" lvl="0" indent="0" algn="l" rtl="0">
              <a:lnSpc>
                <a:spcPct val="100000"/>
              </a:lnSpc>
              <a:spcBef>
                <a:spcPts val="0"/>
              </a:spcBef>
              <a:buClr>
                <a:srgbClr val="000000"/>
              </a:buClr>
              <a:buSzPts val="2000"/>
              <a:buFont typeface="Calibri"/>
              <a:buNone/>
            </a:pPr>
            <a:r>
              <a:rPr lang="en-US" sz="2000" b="1" i="0" strike="noStrike" cap="none" dirty="0">
                <a:solidFill>
                  <a:srgbClr val="FF0000"/>
                </a:solidFill>
                <a:ea typeface="Calibri"/>
                <a:cs typeface="Calibri"/>
                <a:sym typeface="Calibri"/>
              </a:rPr>
              <a:t>Diverse Supplier Development Corp</a:t>
            </a:r>
            <a:r>
              <a:rPr lang="en-US" sz="2000" b="1" dirty="0">
                <a:solidFill>
                  <a:srgbClr val="FF0000"/>
                </a:solidFill>
                <a:ea typeface="Calibri"/>
                <a:cs typeface="Calibri"/>
                <a:sym typeface="Calibri"/>
              </a:rPr>
              <a:t> &amp; National Veteran Business Development Council</a:t>
            </a:r>
            <a:endParaRPr lang="en-US" sz="2000" b="1" dirty="0">
              <a:solidFill>
                <a:srgbClr val="FF0000"/>
              </a:solidFill>
            </a:endParaRPr>
          </a:p>
          <a:p>
            <a:pPr marL="0" marR="0" lvl="0" indent="0" algn="l" rtl="0">
              <a:lnSpc>
                <a:spcPct val="100000"/>
              </a:lnSpc>
              <a:spcBef>
                <a:spcPts val="0"/>
              </a:spcBef>
              <a:buClr>
                <a:srgbClr val="000000"/>
              </a:buClr>
              <a:buSzPts val="2000"/>
              <a:buFont typeface="Calibri"/>
              <a:buNone/>
            </a:pPr>
            <a:r>
              <a:rPr lang="en-US" sz="2000" b="1" i="0" u="none" strike="noStrike" cap="none" dirty="0">
                <a:solidFill>
                  <a:srgbClr val="000000"/>
                </a:solidFill>
                <a:ea typeface="Calibri"/>
                <a:cs typeface="Calibri"/>
                <a:sym typeface="Calibri"/>
              </a:rPr>
              <a:t>612-889-5887</a:t>
            </a:r>
            <a:endParaRPr lang="en-US" sz="2000" dirty="0"/>
          </a:p>
          <a:p>
            <a:pPr marL="0" marR="0" lvl="0" indent="0" algn="l" rtl="0">
              <a:lnSpc>
                <a:spcPct val="100000"/>
              </a:lnSpc>
              <a:spcBef>
                <a:spcPts val="0"/>
              </a:spcBef>
              <a:buClr>
                <a:srgbClr val="000000"/>
              </a:buClr>
              <a:buSzPts val="2000"/>
              <a:buFont typeface="Calibri"/>
              <a:buNone/>
            </a:pPr>
            <a:r>
              <a:rPr lang="en-US" sz="2000" b="1" i="0" strike="noStrike" cap="none" dirty="0">
                <a:solidFill>
                  <a:schemeClr val="accent1">
                    <a:lumMod val="50000"/>
                  </a:schemeClr>
                </a:solidFill>
                <a:ea typeface="Calibri"/>
                <a:cs typeface="Calibri"/>
                <a:sym typeface="Calibri"/>
                <a:hlinkClick r:id="rId3">
                  <a:extLst>
                    <a:ext uri="{A12FA001-AC4F-418D-AE19-62706E023703}">
                      <ahyp:hlinkClr xmlns:ahyp="http://schemas.microsoft.com/office/drawing/2018/hyperlinkcolor" val="tx"/>
                    </a:ext>
                  </a:extLst>
                </a:hlinkClick>
              </a:rPr>
              <a:t>pmara@advicoach.com</a:t>
            </a:r>
            <a:endParaRPr lang="en-US" sz="2000" b="1" i="0" strike="noStrike" cap="none" dirty="0">
              <a:solidFill>
                <a:schemeClr val="accent1">
                  <a:lumMod val="50000"/>
                </a:schemeClr>
              </a:solidFill>
              <a:ea typeface="Calibri"/>
              <a:cs typeface="Calibri"/>
              <a:sym typeface="Calibri"/>
            </a:endParaRPr>
          </a:p>
          <a:p>
            <a:pPr marL="0" marR="0" lvl="0" indent="0" algn="l" rtl="0">
              <a:lnSpc>
                <a:spcPct val="100000"/>
              </a:lnSpc>
              <a:spcBef>
                <a:spcPts val="0"/>
              </a:spcBef>
              <a:buClr>
                <a:srgbClr val="000000"/>
              </a:buClr>
              <a:buSzPts val="2000"/>
              <a:buFont typeface="Calibri"/>
              <a:buNone/>
            </a:pPr>
            <a:r>
              <a:rPr lang="en-US" sz="2000" b="1" dirty="0">
                <a:solidFill>
                  <a:schemeClr val="accent1">
                    <a:lumMod val="50000"/>
                  </a:schemeClr>
                </a:solidFill>
                <a:ea typeface="Calibri"/>
                <a:cs typeface="Calibri"/>
                <a:sym typeface="Calibri"/>
              </a:rPr>
              <a:t>info@dsdcpro.com</a:t>
            </a:r>
            <a:endParaRPr lang="en-US" sz="2000" b="1" i="0" strike="noStrike" cap="none" dirty="0">
              <a:solidFill>
                <a:schemeClr val="accent1">
                  <a:lumMod val="50000"/>
                </a:schemeClr>
              </a:solidFill>
              <a:ea typeface="Calibri"/>
              <a:cs typeface="Calibri"/>
              <a:sym typeface="Calibri"/>
            </a:endParaRPr>
          </a:p>
          <a:p>
            <a:pPr marL="0" marR="0" lvl="0" indent="0" algn="l" rtl="0">
              <a:lnSpc>
                <a:spcPct val="100000"/>
              </a:lnSpc>
              <a:spcBef>
                <a:spcPts val="0"/>
              </a:spcBef>
              <a:buClr>
                <a:srgbClr val="000000"/>
              </a:buClr>
              <a:buSzPts val="2000"/>
              <a:buFont typeface="Calibri"/>
              <a:buNone/>
            </a:pPr>
            <a:endParaRPr lang="en-US" sz="2000" b="1" i="0" strike="noStrike" cap="none" dirty="0">
              <a:ea typeface="Calibri"/>
              <a:cs typeface="Calibri"/>
              <a:sym typeface="Calibri"/>
            </a:endParaRPr>
          </a:p>
          <a:p>
            <a:pPr marR="0" lvl="0" indent="0">
              <a:lnSpc>
                <a:spcPct val="100000"/>
              </a:lnSpc>
              <a:spcBef>
                <a:spcPts val="0"/>
              </a:spcBef>
              <a:buClr>
                <a:srgbClr val="000000"/>
              </a:buClr>
              <a:buSzPts val="2000"/>
              <a:buFont typeface="Calibri"/>
              <a:buNone/>
            </a:pPr>
            <a:r>
              <a:rPr lang="en-US" sz="2000" b="1" i="0" u="sng" strike="noStrike" cap="none" dirty="0">
                <a:ea typeface="Calibri"/>
                <a:cs typeface="Calibri"/>
                <a:sym typeface="Calibri"/>
              </a:rPr>
              <a:t>Mr. Mark Hollingshead </a:t>
            </a:r>
            <a:br>
              <a:rPr lang="en-US" sz="2000" b="1" i="0" strike="noStrike" cap="none" dirty="0">
                <a:ea typeface="Calibri"/>
                <a:cs typeface="Calibri"/>
                <a:sym typeface="Calibri"/>
              </a:rPr>
            </a:br>
            <a:r>
              <a:rPr lang="en-US" sz="2000" b="1" i="0" strike="noStrike" cap="none" dirty="0">
                <a:solidFill>
                  <a:srgbClr val="FF0000"/>
                </a:solidFill>
                <a:ea typeface="Calibri"/>
                <a:cs typeface="Calibri"/>
                <a:sym typeface="Calibri"/>
              </a:rPr>
              <a:t>DeltaPoint Partners</a:t>
            </a:r>
          </a:p>
          <a:p>
            <a:pPr marL="0" marR="0" lvl="0" indent="0" algn="l" rtl="0">
              <a:lnSpc>
                <a:spcPct val="100000"/>
              </a:lnSpc>
              <a:spcBef>
                <a:spcPts val="0"/>
              </a:spcBef>
              <a:buClr>
                <a:srgbClr val="000000"/>
              </a:buClr>
              <a:buSzPts val="2000"/>
              <a:buFont typeface="Calibri"/>
              <a:buNone/>
            </a:pPr>
            <a:r>
              <a:rPr lang="en-US" sz="2000" b="1" i="0" strike="noStrike" cap="none" dirty="0">
                <a:ea typeface="Calibri"/>
                <a:cs typeface="Calibri"/>
                <a:sym typeface="Calibri"/>
              </a:rPr>
              <a:t>315-766-8906</a:t>
            </a:r>
          </a:p>
          <a:p>
            <a:pPr>
              <a:buClr>
                <a:srgbClr val="000000"/>
              </a:buClr>
              <a:buSzPts val="2000"/>
            </a:pPr>
            <a:r>
              <a:rPr lang="en-US" sz="2000" dirty="0">
                <a:solidFill>
                  <a:srgbClr val="0563C1"/>
                </a:solidFill>
                <a:latin typeface="Lato" panose="020F0502020204030203" pitchFamily="34" charset="0"/>
                <a:sym typeface="Calibri"/>
              </a:rPr>
              <a:t>mthollingshead@deltapointpartners.com</a:t>
            </a:r>
            <a:endParaRPr lang="en-US" sz="2000" dirty="0">
              <a:solidFill>
                <a:srgbClr val="0070C0"/>
              </a:solidFill>
            </a:endParaRPr>
          </a:p>
        </p:txBody>
      </p:sp>
      <p:sp>
        <p:nvSpPr>
          <p:cNvPr id="3" name="Slide Number Placeholder 2">
            <a:extLst>
              <a:ext uri="{FF2B5EF4-FFF2-40B4-BE49-F238E27FC236}">
                <a16:creationId xmlns:a16="http://schemas.microsoft.com/office/drawing/2014/main" id="{4B135D23-1E04-F83A-91F8-C39786491FFA}"/>
              </a:ext>
            </a:extLst>
          </p:cNvPr>
          <p:cNvSpPr>
            <a:spLocks noGrp="1"/>
          </p:cNvSpPr>
          <p:nvPr>
            <p:ph type="sldNum" sz="quarter" idx="12"/>
          </p:nvPr>
        </p:nvSpPr>
        <p:spPr/>
        <p:txBody>
          <a:bodyPr/>
          <a:lstStyle/>
          <a:p>
            <a:fld id="{06AF6B20-1BF1-433F-A9BF-9701ED43D771}" type="slidenum">
              <a:rPr lang="en-US" smtClean="0"/>
              <a:t>11</a:t>
            </a:fld>
            <a:endParaRPr lang="en-US"/>
          </a:p>
        </p:txBody>
      </p:sp>
      <p:pic>
        <p:nvPicPr>
          <p:cNvPr id="11" name="Graphic 10">
            <a:extLst>
              <a:ext uri="{FF2B5EF4-FFF2-40B4-BE49-F238E27FC236}">
                <a16:creationId xmlns:a16="http://schemas.microsoft.com/office/drawing/2014/main" id="{47B2C990-0743-16B2-EA21-801594801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9798" y="0"/>
            <a:ext cx="5942202" cy="6858000"/>
          </a:xfrm>
          <a:prstGeom prst="rect">
            <a:avLst/>
          </a:prstGeom>
        </p:spPr>
      </p:pic>
      <p:pic>
        <p:nvPicPr>
          <p:cNvPr id="13" name="Graphic 12">
            <a:extLst>
              <a:ext uri="{FF2B5EF4-FFF2-40B4-BE49-F238E27FC236}">
                <a16:creationId xmlns:a16="http://schemas.microsoft.com/office/drawing/2014/main" id="{5E14A854-AE16-B692-7602-833671E7999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2203" y="4561732"/>
            <a:ext cx="6249797" cy="2310452"/>
          </a:xfrm>
          <a:prstGeom prst="rect">
            <a:avLst/>
          </a:prstGeom>
        </p:spPr>
      </p:pic>
      <p:pic>
        <p:nvPicPr>
          <p:cNvPr id="14" name="Picture 13" descr="Text, logo&#10;&#10;Description automatically generated">
            <a:extLst>
              <a:ext uri="{FF2B5EF4-FFF2-40B4-BE49-F238E27FC236}">
                <a16:creationId xmlns:a16="http://schemas.microsoft.com/office/drawing/2014/main" id="{BE15E613-C77F-C21D-CDB0-3686766CEF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0935" y="502273"/>
            <a:ext cx="2496777" cy="887744"/>
          </a:xfrm>
          <a:prstGeom prst="rect">
            <a:avLst/>
          </a:prstGeom>
        </p:spPr>
      </p:pic>
      <p:sp>
        <p:nvSpPr>
          <p:cNvPr id="15" name="TextBox 14">
            <a:extLst>
              <a:ext uri="{FF2B5EF4-FFF2-40B4-BE49-F238E27FC236}">
                <a16:creationId xmlns:a16="http://schemas.microsoft.com/office/drawing/2014/main" id="{8226E9AB-A975-BA8C-B4C2-69A6ECDB27C9}"/>
              </a:ext>
            </a:extLst>
          </p:cNvPr>
          <p:cNvSpPr txBox="1"/>
          <p:nvPr/>
        </p:nvSpPr>
        <p:spPr>
          <a:xfrm>
            <a:off x="9177422" y="1288556"/>
            <a:ext cx="2825691" cy="261610"/>
          </a:xfrm>
          <a:prstGeom prst="rect">
            <a:avLst/>
          </a:prstGeom>
          <a:noFill/>
        </p:spPr>
        <p:txBody>
          <a:bodyPr wrap="square" rtlCol="0">
            <a:spAutoFit/>
          </a:bodyPr>
          <a:lstStyle/>
          <a:p>
            <a:r>
              <a:rPr lang="en-US" sz="1100" b="1" dirty="0">
                <a:effectLst/>
                <a:latin typeface="Calibri" panose="020F0502020204030204" pitchFamily="34" charset="0"/>
                <a:ea typeface="Calibri" panose="020F0502020204030204" pitchFamily="34" charset="0"/>
              </a:rPr>
              <a:t>Diverse Supplier Development Corporation</a:t>
            </a:r>
            <a:endParaRPr lang="en-US" sz="1100" b="1" dirty="0"/>
          </a:p>
        </p:txBody>
      </p:sp>
      <p:pic>
        <p:nvPicPr>
          <p:cNvPr id="17" name="Picture 16" descr="Text&#10;&#10;Description automatically generated">
            <a:extLst>
              <a:ext uri="{FF2B5EF4-FFF2-40B4-BE49-F238E27FC236}">
                <a16:creationId xmlns:a16="http://schemas.microsoft.com/office/drawing/2014/main" id="{C2155E9E-94CC-1C27-1F8B-8AB680ACAA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74705" y="2056186"/>
            <a:ext cx="2883007" cy="622387"/>
          </a:xfrm>
          <a:prstGeom prst="rect">
            <a:avLst/>
          </a:prstGeom>
        </p:spPr>
      </p:pic>
      <p:pic>
        <p:nvPicPr>
          <p:cNvPr id="2" name="Picture 1" descr="A picture containing text, graphics, graphic design, logo&#10;&#10;Description automatically generated">
            <a:extLst>
              <a:ext uri="{FF2B5EF4-FFF2-40B4-BE49-F238E27FC236}">
                <a16:creationId xmlns:a16="http://schemas.microsoft.com/office/drawing/2014/main" id="{57E07CC1-BC9D-7510-D589-92DA3C8460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86537" y="2585211"/>
            <a:ext cx="2391325" cy="1594217"/>
          </a:xfrm>
          <a:prstGeom prst="rect">
            <a:avLst/>
          </a:prstGeom>
        </p:spPr>
      </p:pic>
    </p:spTree>
    <p:extLst>
      <p:ext uri="{BB962C8B-B14F-4D97-AF65-F5344CB8AC3E}">
        <p14:creationId xmlns:p14="http://schemas.microsoft.com/office/powerpoint/2010/main" val="419553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453DBEF-B4B4-014E-84ED-929CA54C5A8C}"/>
              </a:ext>
            </a:extLst>
          </p:cNvPr>
          <p:cNvSpPr/>
          <p:nvPr/>
        </p:nvSpPr>
        <p:spPr>
          <a:xfrm>
            <a:off x="8443449" y="-2"/>
            <a:ext cx="318048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a:extLst>
              <a:ext uri="{FF2B5EF4-FFF2-40B4-BE49-F238E27FC236}">
                <a16:creationId xmlns:a16="http://schemas.microsoft.com/office/drawing/2014/main" id="{AEC1B69E-2BCF-9644-920B-A5E7B6115CFC}"/>
              </a:ext>
            </a:extLst>
          </p:cNvPr>
          <p:cNvGrpSpPr/>
          <p:nvPr/>
        </p:nvGrpSpPr>
        <p:grpSpPr>
          <a:xfrm>
            <a:off x="1698799" y="2517096"/>
            <a:ext cx="4106301" cy="685291"/>
            <a:chOff x="1408342" y="2517096"/>
            <a:chExt cx="1762476" cy="353927"/>
          </a:xfrm>
        </p:grpSpPr>
        <p:sp>
          <p:nvSpPr>
            <p:cNvPr id="18" name="Round Same Side Corner Rectangle 17">
              <a:extLst>
                <a:ext uri="{FF2B5EF4-FFF2-40B4-BE49-F238E27FC236}">
                  <a16:creationId xmlns:a16="http://schemas.microsoft.com/office/drawing/2014/main" id="{B9201784-6E6A-5045-A10D-6085A604E7D7}"/>
                </a:ext>
              </a:extLst>
            </p:cNvPr>
            <p:cNvSpPr/>
            <p:nvPr/>
          </p:nvSpPr>
          <p:spPr>
            <a:xfrm rot="16200000">
              <a:off x="1408342" y="2517096"/>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55AD99BC-F20E-424A-850F-3C33CD5A9355}"/>
                </a:ext>
              </a:extLst>
            </p:cNvPr>
            <p:cNvSpPr/>
            <p:nvPr/>
          </p:nvSpPr>
          <p:spPr>
            <a:xfrm rot="5400000">
              <a:off x="2289580" y="1989784"/>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aphic 29">
              <a:extLst>
                <a:ext uri="{FF2B5EF4-FFF2-40B4-BE49-F238E27FC236}">
                  <a16:creationId xmlns:a16="http://schemas.microsoft.com/office/drawing/2014/main" id="{767A3379-DE88-8243-AD83-D145A9E83D6A}"/>
                </a:ext>
              </a:extLst>
            </p:cNvPr>
            <p:cNvGrpSpPr/>
            <p:nvPr/>
          </p:nvGrpSpPr>
          <p:grpSpPr>
            <a:xfrm>
              <a:off x="1487896" y="2596649"/>
              <a:ext cx="194818" cy="194818"/>
              <a:chOff x="3657600" y="990600"/>
              <a:chExt cx="4876800" cy="4876800"/>
            </a:xfrm>
            <a:solidFill>
              <a:schemeClr val="bg1"/>
            </a:solidFill>
          </p:grpSpPr>
          <p:sp>
            <p:nvSpPr>
              <p:cNvPr id="22" name="Freeform 21">
                <a:extLst>
                  <a:ext uri="{FF2B5EF4-FFF2-40B4-BE49-F238E27FC236}">
                    <a16:creationId xmlns:a16="http://schemas.microsoft.com/office/drawing/2014/main" id="{F79F91FB-A937-5A49-A39A-3419A024FF71}"/>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B87AA80-C6FC-9C4A-B6F6-3B9E026EFF54}"/>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247C04B-47EB-D648-938E-C96F3B76275B}"/>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0DB94FEB-8335-6D45-983C-F50A1E12DE15}"/>
              </a:ext>
            </a:extLst>
          </p:cNvPr>
          <p:cNvSpPr txBox="1"/>
          <p:nvPr/>
        </p:nvSpPr>
        <p:spPr>
          <a:xfrm>
            <a:off x="1636897" y="1826349"/>
            <a:ext cx="2297424" cy="646331"/>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r>
              <a:rPr lang="en-US" sz="3600" dirty="0" err="1">
                <a:solidFill>
                  <a:srgbClr val="162444"/>
                </a:solidFill>
                <a:latin typeface="Agency FB" pitchFamily="34" charset="0"/>
              </a:rPr>
              <a:t>Yaryna</a:t>
            </a:r>
            <a:r>
              <a:rPr lang="en-US" sz="3600" dirty="0">
                <a:solidFill>
                  <a:srgbClr val="162444"/>
                </a:solidFill>
                <a:latin typeface="Agency FB" pitchFamily="34" charset="0"/>
              </a:rPr>
              <a:t> </a:t>
            </a:r>
            <a:r>
              <a:rPr lang="en-US" sz="3600" dirty="0" err="1">
                <a:solidFill>
                  <a:srgbClr val="162444"/>
                </a:solidFill>
                <a:latin typeface="Agency FB" pitchFamily="34" charset="0"/>
              </a:rPr>
              <a:t>Hotlib</a:t>
            </a:r>
            <a:endParaRPr lang="en-US" sz="3600" dirty="0">
              <a:solidFill>
                <a:srgbClr val="162444"/>
              </a:solidFill>
              <a:latin typeface="Agency FB" pitchFamily="34" charset="0"/>
            </a:endParaRPr>
          </a:p>
        </p:txBody>
      </p:sp>
      <p:sp>
        <p:nvSpPr>
          <p:cNvPr id="52" name="Freeform 51">
            <a:extLst>
              <a:ext uri="{FF2B5EF4-FFF2-40B4-BE49-F238E27FC236}">
                <a16:creationId xmlns:a16="http://schemas.microsoft.com/office/drawing/2014/main" id="{CBAFE98A-ED5C-9446-8CE5-9A06CC9F2761}"/>
              </a:ext>
            </a:extLst>
          </p:cNvPr>
          <p:cNvSpPr/>
          <p:nvPr/>
        </p:nvSpPr>
        <p:spPr>
          <a:xfrm>
            <a:off x="10210626" y="-2"/>
            <a:ext cx="1503792" cy="1387598"/>
          </a:xfrm>
          <a:custGeom>
            <a:avLst/>
            <a:gdLst>
              <a:gd name="connsiteX0" fmla="*/ 0 w 1411111"/>
              <a:gd name="connsiteY0" fmla="*/ 0 h 2763962"/>
              <a:gd name="connsiteX1" fmla="*/ 1411111 w 1411111"/>
              <a:gd name="connsiteY1" fmla="*/ 0 h 2763962"/>
              <a:gd name="connsiteX2" fmla="*/ 1411111 w 1411111"/>
              <a:gd name="connsiteY2" fmla="*/ 2763962 h 2763962"/>
              <a:gd name="connsiteX3" fmla="*/ 705555 w 1411111"/>
              <a:gd name="connsiteY3" fmla="*/ 2334744 h 2763962"/>
              <a:gd name="connsiteX4" fmla="*/ 0 w 1411111"/>
              <a:gd name="connsiteY4" fmla="*/ 2763961 h 276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1" h="2763962">
                <a:moveTo>
                  <a:pt x="0" y="0"/>
                </a:moveTo>
                <a:lnTo>
                  <a:pt x="1411111" y="0"/>
                </a:lnTo>
                <a:lnTo>
                  <a:pt x="1411111" y="2763962"/>
                </a:lnTo>
                <a:lnTo>
                  <a:pt x="705555" y="2334744"/>
                </a:lnTo>
                <a:lnTo>
                  <a:pt x="0" y="2763961"/>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TextBox 28">
            <a:extLst>
              <a:ext uri="{FF2B5EF4-FFF2-40B4-BE49-F238E27FC236}">
                <a16:creationId xmlns:a16="http://schemas.microsoft.com/office/drawing/2014/main" id="{9CBA6E33-5CCE-2A4E-8497-4D6F2DED415D}"/>
              </a:ext>
            </a:extLst>
          </p:cNvPr>
          <p:cNvSpPr txBox="1"/>
          <p:nvPr/>
        </p:nvSpPr>
        <p:spPr>
          <a:xfrm>
            <a:off x="2754949" y="2621964"/>
            <a:ext cx="2713831" cy="523220"/>
          </a:xfrm>
          <a:prstGeom prst="rect">
            <a:avLst/>
          </a:prstGeom>
          <a:noFill/>
        </p:spPr>
        <p:txBody>
          <a:bodyPr wrap="square" rtlCol="0">
            <a:spAutoFit/>
          </a:bodyPr>
          <a:lstStyle>
            <a:defPPr>
              <a:defRPr lang="en-US"/>
            </a:defPPr>
            <a:lvl1pPr>
              <a:defRPr sz="1400">
                <a:solidFill>
                  <a:schemeClr val="tx1">
                    <a:lumMod val="75000"/>
                    <a:lumOff val="25000"/>
                  </a:schemeClr>
                </a:solidFill>
                <a:latin typeface="Poppins Medium" pitchFamily="2" charset="77"/>
                <a:cs typeface="Poppins Medium" pitchFamily="2" charset="77"/>
              </a:defRPr>
            </a:lvl1pPr>
          </a:lstStyle>
          <a:p>
            <a:r>
              <a:rPr lang="en-ID" sz="2800" b="1" dirty="0">
                <a:solidFill>
                  <a:schemeClr val="bg1"/>
                </a:solidFill>
                <a:latin typeface="Agency FB" pitchFamily="34" charset="0"/>
                <a:cs typeface="Poppins" pitchFamily="2" charset="77"/>
              </a:rPr>
              <a:t>CEO: NANA FUND</a:t>
            </a:r>
          </a:p>
        </p:txBody>
      </p:sp>
      <p:sp>
        <p:nvSpPr>
          <p:cNvPr id="31" name="Rectangle 30">
            <a:extLst>
              <a:ext uri="{FF2B5EF4-FFF2-40B4-BE49-F238E27FC236}">
                <a16:creationId xmlns:a16="http://schemas.microsoft.com/office/drawing/2014/main" id="{B6002F5E-5E59-6A46-8748-0E837CADAE96}"/>
              </a:ext>
            </a:extLst>
          </p:cNvPr>
          <p:cNvSpPr/>
          <p:nvPr/>
        </p:nvSpPr>
        <p:spPr>
          <a:xfrm>
            <a:off x="-4726" y="-1"/>
            <a:ext cx="642287" cy="6858001"/>
          </a:xfrm>
          <a:prstGeom prst="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44FA265-737A-7545-8890-599339CD515D}"/>
              </a:ext>
            </a:extLst>
          </p:cNvPr>
          <p:cNvSpPr/>
          <p:nvPr/>
        </p:nvSpPr>
        <p:spPr>
          <a:xfrm>
            <a:off x="0" y="0"/>
            <a:ext cx="642287" cy="2048933"/>
          </a:xfrm>
          <a:prstGeom prst="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85D30FE-07E7-9845-BF5C-77B5659A93DB}"/>
              </a:ext>
            </a:extLst>
          </p:cNvPr>
          <p:cNvSpPr txBox="1"/>
          <p:nvPr/>
        </p:nvSpPr>
        <p:spPr>
          <a:xfrm rot="16200000">
            <a:off x="-683472" y="560123"/>
            <a:ext cx="2009232"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a:t>
            </a:r>
          </a:p>
        </p:txBody>
      </p:sp>
      <p:sp>
        <p:nvSpPr>
          <p:cNvPr id="35" name="TextBox 34">
            <a:extLst>
              <a:ext uri="{FF2B5EF4-FFF2-40B4-BE49-F238E27FC236}">
                <a16:creationId xmlns:a16="http://schemas.microsoft.com/office/drawing/2014/main" id="{A85D30FE-07E7-9845-BF5C-77B5659A93DB}"/>
              </a:ext>
            </a:extLst>
          </p:cNvPr>
          <p:cNvSpPr txBox="1"/>
          <p:nvPr/>
        </p:nvSpPr>
        <p:spPr>
          <a:xfrm rot="16200000">
            <a:off x="-1854792" y="4001357"/>
            <a:ext cx="4351871"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NVBDC.ORG/NVBDC-SERVICES</a:t>
            </a:r>
          </a:p>
        </p:txBody>
      </p:sp>
      <p:sp>
        <p:nvSpPr>
          <p:cNvPr id="37" name="TextBox 36">
            <a:extLst>
              <a:ext uri="{FF2B5EF4-FFF2-40B4-BE49-F238E27FC236}">
                <a16:creationId xmlns:a16="http://schemas.microsoft.com/office/drawing/2014/main" id="{0DB94FEB-8335-6D45-983C-F50A1E12DE15}"/>
              </a:ext>
            </a:extLst>
          </p:cNvPr>
          <p:cNvSpPr txBox="1"/>
          <p:nvPr/>
        </p:nvSpPr>
        <p:spPr>
          <a:xfrm>
            <a:off x="1608654" y="3357740"/>
            <a:ext cx="4781872" cy="2862322"/>
          </a:xfrm>
          <a:prstGeom prst="rect">
            <a:avLst/>
          </a:prstGeom>
          <a:noFill/>
        </p:spPr>
        <p:txBody>
          <a:bodyPr wrap="square" rtlCol="0">
            <a:spAutoFit/>
          </a:bodyPr>
          <a:lstStyle>
            <a:defPPr>
              <a:defRPr lang="en-US"/>
            </a:defPPr>
            <a:lvl1pPr>
              <a:defRPr sz="3200" b="1">
                <a:latin typeface="Montserrat" pitchFamily="2" charset="77"/>
                <a:cs typeface="Poppins ExtraBold" pitchFamily="2" charset="77"/>
              </a:defRPr>
            </a:lvl1pPr>
          </a:lstStyle>
          <a:p>
            <a:pPr fontAlgn="base"/>
            <a:r>
              <a:rPr lang="en-US" sz="1800" dirty="0"/>
              <a:t>Webinar Highlights and Speakers:</a:t>
            </a:r>
            <a:endParaRPr lang="en-US" sz="1800" b="0" dirty="0"/>
          </a:p>
          <a:p>
            <a:pPr fontAlgn="base"/>
            <a:r>
              <a:rPr lang="en-US" sz="1800" i="1" dirty="0"/>
              <a:t>Secure Your Financial Future</a:t>
            </a:r>
            <a:r>
              <a:rPr lang="en-US" sz="1800" dirty="0"/>
              <a:t> by Nana Fund: </a:t>
            </a:r>
            <a:r>
              <a:rPr lang="en-US" sz="1800" b="0" dirty="0"/>
              <a:t>The NANA Fund tailors funding opportunities for veteran-owned businesses, matching SD/VOBs with the right grants, support programs, loans, and other options tailored to their specific needs.  </a:t>
            </a:r>
          </a:p>
          <a:p>
            <a:pPr fontAlgn="base"/>
            <a:endParaRPr lang="en-US" sz="1800" b="0" dirty="0"/>
          </a:p>
          <a:p>
            <a:pPr fontAlgn="base"/>
            <a:endParaRPr lang="en-US" sz="1800" b="0" dirty="0"/>
          </a:p>
        </p:txBody>
      </p:sp>
      <p:pic>
        <p:nvPicPr>
          <p:cNvPr id="40" name="Picture 39" descr="logo bar nvbdc.png"/>
          <p:cNvPicPr>
            <a:picLocks noChangeAspect="1"/>
          </p:cNvPicPr>
          <p:nvPr/>
        </p:nvPicPr>
        <p:blipFill>
          <a:blip r:embed="rId3"/>
          <a:stretch>
            <a:fillRect/>
          </a:stretch>
        </p:blipFill>
        <p:spPr>
          <a:xfrm>
            <a:off x="1608654" y="281840"/>
            <a:ext cx="3860126" cy="1275325"/>
          </a:xfrm>
          <a:prstGeom prst="rect">
            <a:avLst/>
          </a:prstGeom>
        </p:spPr>
      </p:pic>
      <p:pic>
        <p:nvPicPr>
          <p:cNvPr id="27" name="Picture 26" descr="yaryna web.jpg"/>
          <p:cNvPicPr>
            <a:picLocks noChangeAspect="1"/>
          </p:cNvPicPr>
          <p:nvPr/>
        </p:nvPicPr>
        <p:blipFill>
          <a:blip r:embed="rId4"/>
          <a:stretch>
            <a:fillRect/>
          </a:stretch>
        </p:blipFill>
        <p:spPr>
          <a:xfrm>
            <a:off x="6532605" y="1988467"/>
            <a:ext cx="5090280" cy="3577336"/>
          </a:xfrm>
          <a:prstGeom prst="rect">
            <a:avLst/>
          </a:prstGeom>
        </p:spPr>
      </p:pic>
      <p:pic>
        <p:nvPicPr>
          <p:cNvPr id="30" name="Picture 29" descr="Nana Picture 98x98 (1).png"/>
          <p:cNvPicPr>
            <a:picLocks noChangeAspect="1"/>
          </p:cNvPicPr>
          <p:nvPr/>
        </p:nvPicPr>
        <p:blipFill>
          <a:blip r:embed="rId5"/>
          <a:stretch>
            <a:fillRect/>
          </a:stretch>
        </p:blipFill>
        <p:spPr>
          <a:xfrm>
            <a:off x="6066829" y="281840"/>
            <a:ext cx="1244591" cy="1244591"/>
          </a:xfrm>
          <a:prstGeom prst="rect">
            <a:avLst/>
          </a:prstGeom>
        </p:spPr>
      </p:pic>
    </p:spTree>
    <p:extLst>
      <p:ext uri="{BB962C8B-B14F-4D97-AF65-F5344CB8AC3E}">
        <p14:creationId xmlns:p14="http://schemas.microsoft.com/office/powerpoint/2010/main" val="1815764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9E8FCB-E72E-B642-AAF7-0D3CBDA25794}"/>
              </a:ext>
            </a:extLst>
          </p:cNvPr>
          <p:cNvPicPr>
            <a:picLocks noChangeAspect="1"/>
          </p:cNvPicPr>
          <p:nvPr/>
        </p:nvPicPr>
        <p:blipFill rotWithShape="1">
          <a:blip r:embed="rId2">
            <a:extLst>
              <a:ext uri="{28A0092B-C50C-407E-A947-70E740481C1C}">
                <a14:useLocalDpi xmlns:a14="http://schemas.microsoft.com/office/drawing/2010/main" val="0"/>
              </a:ext>
            </a:extLst>
          </a:blip>
          <a:srcRect l="12670" r="17998"/>
          <a:stretch/>
        </p:blipFill>
        <p:spPr>
          <a:xfrm>
            <a:off x="4915444" y="10"/>
            <a:ext cx="7270596" cy="6857990"/>
          </a:xfrm>
          <a:prstGeom prst="rect">
            <a:avLst/>
          </a:prstGeom>
        </p:spPr>
      </p:pic>
      <p:sp>
        <p:nvSpPr>
          <p:cNvPr id="2" name="Title 1">
            <a:extLst>
              <a:ext uri="{FF2B5EF4-FFF2-40B4-BE49-F238E27FC236}">
                <a16:creationId xmlns:a16="http://schemas.microsoft.com/office/drawing/2014/main" id="{7C948A4B-9577-C4F9-6F94-038BB6B065F5}"/>
              </a:ext>
            </a:extLst>
          </p:cNvPr>
          <p:cNvSpPr>
            <a:spLocks noGrp="1"/>
          </p:cNvSpPr>
          <p:nvPr>
            <p:ph type="ctrTitle"/>
          </p:nvPr>
        </p:nvSpPr>
        <p:spPr>
          <a:xfrm>
            <a:off x="36401" y="2453489"/>
            <a:ext cx="4968270" cy="1873008"/>
          </a:xfrm>
        </p:spPr>
        <p:txBody>
          <a:bodyPr anchor="b">
            <a:noAutofit/>
          </a:bodyPr>
          <a:lstStyle/>
          <a:p>
            <a:r>
              <a:rPr lang="en-US" b="1" dirty="0"/>
              <a:t>Introduction to</a:t>
            </a:r>
            <a:br>
              <a:rPr lang="en-US" b="1" dirty="0"/>
            </a:br>
            <a:r>
              <a:rPr lang="en-US" b="1" dirty="0">
                <a:solidFill>
                  <a:schemeClr val="accent4"/>
                </a:solidFill>
              </a:rPr>
              <a:t>Nana Fund</a:t>
            </a:r>
          </a:p>
        </p:txBody>
      </p:sp>
      <p:sp>
        <p:nvSpPr>
          <p:cNvPr id="3" name="Subtitle 2">
            <a:extLst>
              <a:ext uri="{FF2B5EF4-FFF2-40B4-BE49-F238E27FC236}">
                <a16:creationId xmlns:a16="http://schemas.microsoft.com/office/drawing/2014/main" id="{429A9EA9-E82C-C529-CD13-FF767FEBD6B1}"/>
              </a:ext>
            </a:extLst>
          </p:cNvPr>
          <p:cNvSpPr>
            <a:spLocks noGrp="1"/>
          </p:cNvSpPr>
          <p:nvPr>
            <p:ph type="subTitle" idx="1"/>
          </p:nvPr>
        </p:nvSpPr>
        <p:spPr>
          <a:xfrm>
            <a:off x="477981" y="4779470"/>
            <a:ext cx="4023359" cy="441462"/>
          </a:xfrm>
        </p:spPr>
        <p:txBody>
          <a:bodyPr>
            <a:normAutofit fontScale="92500"/>
          </a:bodyPr>
          <a:lstStyle/>
          <a:p>
            <a:r>
              <a:rPr lang="en-AU" dirty="0">
                <a:solidFill>
                  <a:schemeClr val="accent1">
                    <a:lumMod val="50000"/>
                  </a:schemeClr>
                </a:solidFill>
              </a:rPr>
              <a:t>Your Ultimate Funding Solution</a:t>
            </a:r>
            <a:endParaRPr lang="en-US" dirty="0">
              <a:solidFill>
                <a:schemeClr val="accent1">
                  <a:lumMod val="50000"/>
                </a:schemeClr>
              </a:solidFill>
            </a:endParaRPr>
          </a:p>
        </p:txBody>
      </p:sp>
      <p:pic>
        <p:nvPicPr>
          <p:cNvPr id="1030" name="Picture 6">
            <a:extLst>
              <a:ext uri="{FF2B5EF4-FFF2-40B4-BE49-F238E27FC236}">
                <a16:creationId xmlns:a16="http://schemas.microsoft.com/office/drawing/2014/main" id="{42237492-A04C-ED05-8850-CFA211E0E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605" y="527176"/>
            <a:ext cx="1779026" cy="17790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87A5A6D-3580-8850-E6B4-DBF126A6FC08}"/>
              </a:ext>
            </a:extLst>
          </p:cNvPr>
          <p:cNvSpPr/>
          <p:nvPr/>
        </p:nvSpPr>
        <p:spPr>
          <a:xfrm>
            <a:off x="0" y="6574054"/>
            <a:ext cx="12192000" cy="293561"/>
          </a:xfrm>
          <a:prstGeom prst="rect">
            <a:avLst/>
          </a:prstGeom>
          <a:solidFill>
            <a:schemeClr val="tx1">
              <a:lumMod val="40000"/>
              <a:lumOff val="6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AU" sz="1400" dirty="0">
                <a:solidFill>
                  <a:schemeClr val="accent4"/>
                </a:solidFill>
              </a:rPr>
              <a:t>A product of GetGrant Inc. 				© 2024. All Rights Reserved</a:t>
            </a:r>
            <a:endParaRPr lang="en-US" sz="1400" dirty="0">
              <a:solidFill>
                <a:schemeClr val="accent4"/>
              </a:solidFill>
            </a:endParaRPr>
          </a:p>
        </p:txBody>
      </p:sp>
    </p:spTree>
    <p:extLst>
      <p:ext uri="{BB962C8B-B14F-4D97-AF65-F5344CB8AC3E}">
        <p14:creationId xmlns:p14="http://schemas.microsoft.com/office/powerpoint/2010/main" val="1670438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2E37-4C9D-0CDA-1DB1-CFA439577A5F}"/>
              </a:ext>
            </a:extLst>
          </p:cNvPr>
          <p:cNvSpPr>
            <a:spLocks noGrp="1"/>
          </p:cNvSpPr>
          <p:nvPr>
            <p:ph type="title"/>
          </p:nvPr>
        </p:nvSpPr>
        <p:spPr>
          <a:xfrm>
            <a:off x="1115568" y="669070"/>
            <a:ext cx="10168128" cy="1179576"/>
          </a:xfrm>
        </p:spPr>
        <p:txBody>
          <a:bodyPr>
            <a:normAutofit/>
          </a:bodyPr>
          <a:lstStyle/>
          <a:p>
            <a:r>
              <a:rPr lang="en-US" sz="6000" b="1" dirty="0"/>
              <a:t>Our Mission</a:t>
            </a:r>
          </a:p>
        </p:txBody>
      </p:sp>
      <p:sp>
        <p:nvSpPr>
          <p:cNvPr id="4" name="Rectangle 1">
            <a:extLst>
              <a:ext uri="{FF2B5EF4-FFF2-40B4-BE49-F238E27FC236}">
                <a16:creationId xmlns:a16="http://schemas.microsoft.com/office/drawing/2014/main" id="{ABD4698D-5E2B-4A32-A8C9-C080802A22BB}"/>
              </a:ext>
            </a:extLst>
          </p:cNvPr>
          <p:cNvSpPr>
            <a:spLocks noGrp="1" noChangeArrowheads="1"/>
          </p:cNvSpPr>
          <p:nvPr>
            <p:ph idx="1"/>
          </p:nvPr>
        </p:nvSpPr>
        <p:spPr bwMode="auto">
          <a:xfrm>
            <a:off x="1115568" y="2481943"/>
            <a:ext cx="10168128" cy="188792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10000"/>
          </a:bodyPr>
          <a:lstStyle/>
          <a:p>
            <a:pPr eaLnBrk="0" fontAlgn="base" hangingPunct="0">
              <a:spcBef>
                <a:spcPct val="0"/>
              </a:spcBef>
              <a:spcAft>
                <a:spcPts val="600"/>
              </a:spcAft>
            </a:pPr>
            <a:r>
              <a:rPr kumimoji="0" lang="en-KE" altLang="en-KE" sz="3600" b="0" i="0" u="none" strike="noStrike" cap="none" normalizeH="0" baseline="0" dirty="0">
                <a:ln>
                  <a:noFill/>
                </a:ln>
                <a:solidFill>
                  <a:schemeClr val="accent1">
                    <a:lumMod val="50000"/>
                  </a:schemeClr>
                </a:solidFill>
                <a:effectLst/>
              </a:rPr>
              <a:t>To become the ultimate answer to the question: </a:t>
            </a:r>
            <a:r>
              <a:rPr kumimoji="0" lang="en-KE" altLang="en-KE" sz="3600" b="1" i="0" u="none" strike="noStrike" cap="none" normalizeH="0" baseline="0" dirty="0">
                <a:ln>
                  <a:noFill/>
                </a:ln>
                <a:solidFill>
                  <a:schemeClr val="accent1">
                    <a:lumMod val="50000"/>
                  </a:schemeClr>
                </a:solidFill>
                <a:effectLst/>
              </a:rPr>
              <a:t>'How can I get funded?'</a:t>
            </a:r>
          </a:p>
          <a:p>
            <a:pPr eaLnBrk="0" fontAlgn="base" hangingPunct="0">
              <a:spcBef>
                <a:spcPct val="0"/>
              </a:spcBef>
              <a:spcAft>
                <a:spcPts val="600"/>
              </a:spcAft>
            </a:pPr>
            <a:r>
              <a:rPr kumimoji="0" lang="en-KE" altLang="en-KE" sz="3600" b="0" i="0" u="none" strike="noStrike" cap="none" normalizeH="0" baseline="0" dirty="0">
                <a:ln>
                  <a:noFill/>
                </a:ln>
                <a:solidFill>
                  <a:schemeClr val="accent1">
                    <a:lumMod val="50000"/>
                  </a:schemeClr>
                </a:solidFill>
                <a:effectLst/>
              </a:rPr>
              <a:t>Like Uber for cabs and Airbnb for vacation rentals, Nana Fund is here to help you </a:t>
            </a:r>
            <a:r>
              <a:rPr kumimoji="0" lang="en-KE" altLang="en-KE" sz="3600" b="1" i="0" u="none" strike="noStrike" cap="none" normalizeH="0" baseline="0" dirty="0">
                <a:ln>
                  <a:noFill/>
                </a:ln>
                <a:solidFill>
                  <a:schemeClr val="accent1">
                    <a:lumMod val="50000"/>
                  </a:schemeClr>
                </a:solidFill>
                <a:effectLst/>
              </a:rPr>
              <a:t>get money for your company</a:t>
            </a:r>
            <a:r>
              <a:rPr kumimoji="0" lang="en-KE" altLang="en-KE" sz="3600" b="0" i="0" u="none" strike="noStrike" cap="none" normalizeH="0" baseline="0" dirty="0">
                <a:ln>
                  <a:noFill/>
                </a:ln>
                <a:solidFill>
                  <a:schemeClr val="accent1">
                    <a:lumMod val="50000"/>
                  </a:schemeClr>
                </a:solidFill>
                <a:effectLst/>
              </a:rPr>
              <a:t>. </a:t>
            </a:r>
          </a:p>
        </p:txBody>
      </p:sp>
      <p:sp>
        <p:nvSpPr>
          <p:cNvPr id="5" name="Rectangle 4">
            <a:extLst>
              <a:ext uri="{FF2B5EF4-FFF2-40B4-BE49-F238E27FC236}">
                <a16:creationId xmlns:a16="http://schemas.microsoft.com/office/drawing/2014/main" id="{2A3CC905-6F37-E811-AA7B-16DA868C7F95}"/>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2">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1623095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1A84-9F40-299F-C5AD-BA073742EB67}"/>
              </a:ext>
            </a:extLst>
          </p:cNvPr>
          <p:cNvSpPr>
            <a:spLocks noGrp="1"/>
          </p:cNvSpPr>
          <p:nvPr>
            <p:ph type="title"/>
          </p:nvPr>
        </p:nvSpPr>
        <p:spPr/>
        <p:txBody>
          <a:bodyPr>
            <a:normAutofit/>
          </a:bodyPr>
          <a:lstStyle/>
          <a:p>
            <a:r>
              <a:rPr lang="en-AU" sz="6000" b="1" dirty="0"/>
              <a:t>Why Nana Fund?</a:t>
            </a:r>
            <a:endParaRPr lang="en-US" sz="6000" b="1" dirty="0"/>
          </a:p>
        </p:txBody>
      </p:sp>
      <p:sp>
        <p:nvSpPr>
          <p:cNvPr id="3" name="Content Placeholder 2">
            <a:extLst>
              <a:ext uri="{FF2B5EF4-FFF2-40B4-BE49-F238E27FC236}">
                <a16:creationId xmlns:a16="http://schemas.microsoft.com/office/drawing/2014/main" id="{5165B192-54FB-5C93-111C-86C4AB9C5731}"/>
              </a:ext>
            </a:extLst>
          </p:cNvPr>
          <p:cNvSpPr>
            <a:spLocks noGrp="1"/>
          </p:cNvSpPr>
          <p:nvPr>
            <p:ph idx="1"/>
          </p:nvPr>
        </p:nvSpPr>
        <p:spPr>
          <a:xfrm>
            <a:off x="7492423" y="2457601"/>
            <a:ext cx="4561090" cy="828835"/>
          </a:xfrm>
          <a:solidFill>
            <a:schemeClr val="accent4">
              <a:lumMod val="20000"/>
              <a:lumOff val="80000"/>
            </a:schemeClr>
          </a:solidFill>
          <a:effectLst>
            <a:outerShdw blurRad="50800" dist="38100" dir="2700000" algn="tl" rotWithShape="0">
              <a:prstClr val="black">
                <a:alpha val="40000"/>
              </a:prstClr>
            </a:outerShdw>
          </a:effectLst>
        </p:spPr>
        <p:txBody>
          <a:bodyPr>
            <a:noAutofit/>
          </a:bodyPr>
          <a:lstStyle/>
          <a:p>
            <a:pPr marL="0" indent="0">
              <a:buNone/>
            </a:pPr>
            <a:r>
              <a:rPr lang="en-US" sz="2400" dirty="0">
                <a:solidFill>
                  <a:schemeClr val="accent1">
                    <a:lumMod val="50000"/>
                  </a:schemeClr>
                </a:solidFill>
              </a:rPr>
              <a:t>Start with strong cash flow and ensure you have at least a two-year runway.</a:t>
            </a:r>
          </a:p>
        </p:txBody>
      </p:sp>
      <p:sp>
        <p:nvSpPr>
          <p:cNvPr id="5" name="TextBox 4">
            <a:extLst>
              <a:ext uri="{FF2B5EF4-FFF2-40B4-BE49-F238E27FC236}">
                <a16:creationId xmlns:a16="http://schemas.microsoft.com/office/drawing/2014/main" id="{7235F2E8-2F54-2E05-1197-6DCC93177F00}"/>
              </a:ext>
            </a:extLst>
          </p:cNvPr>
          <p:cNvSpPr txBox="1"/>
          <p:nvPr/>
        </p:nvSpPr>
        <p:spPr>
          <a:xfrm>
            <a:off x="547675" y="2137867"/>
            <a:ext cx="2898167" cy="1446550"/>
          </a:xfrm>
          <a:prstGeom prst="rect">
            <a:avLst/>
          </a:prstGeom>
          <a:noFill/>
        </p:spPr>
        <p:txBody>
          <a:bodyPr wrap="square">
            <a:spAutoFit/>
          </a:bodyPr>
          <a:lstStyle/>
          <a:p>
            <a:r>
              <a:rPr lang="en-US" sz="4800" b="1" dirty="0">
                <a:solidFill>
                  <a:schemeClr val="tx2"/>
                </a:solidFill>
              </a:rPr>
              <a:t>90%+ </a:t>
            </a:r>
          </a:p>
          <a:p>
            <a:r>
              <a:rPr lang="en-US" sz="2000" dirty="0">
                <a:solidFill>
                  <a:schemeClr val="accent1">
                    <a:lumMod val="50000"/>
                  </a:schemeClr>
                </a:solidFill>
              </a:rPr>
              <a:t>Startups fail due to lack of funding.</a:t>
            </a:r>
            <a:endParaRPr lang="en-US" sz="2000" dirty="0"/>
          </a:p>
        </p:txBody>
      </p:sp>
      <p:sp>
        <p:nvSpPr>
          <p:cNvPr id="6" name="TextBox 5">
            <a:extLst>
              <a:ext uri="{FF2B5EF4-FFF2-40B4-BE49-F238E27FC236}">
                <a16:creationId xmlns:a16="http://schemas.microsoft.com/office/drawing/2014/main" id="{04863890-07C3-AB44-BD42-099A5AA7524A}"/>
              </a:ext>
            </a:extLst>
          </p:cNvPr>
          <p:cNvSpPr txBox="1"/>
          <p:nvPr/>
        </p:nvSpPr>
        <p:spPr>
          <a:xfrm>
            <a:off x="3829892" y="2137867"/>
            <a:ext cx="2898167" cy="1446550"/>
          </a:xfrm>
          <a:prstGeom prst="rect">
            <a:avLst/>
          </a:prstGeom>
          <a:noFill/>
        </p:spPr>
        <p:txBody>
          <a:bodyPr wrap="square">
            <a:spAutoFit/>
          </a:bodyPr>
          <a:lstStyle/>
          <a:p>
            <a:r>
              <a:rPr lang="en-US" sz="4800" b="1" dirty="0">
                <a:solidFill>
                  <a:schemeClr val="tx2"/>
                </a:solidFill>
              </a:rPr>
              <a:t>80%</a:t>
            </a:r>
            <a:r>
              <a:rPr lang="en-US" sz="4800" dirty="0">
                <a:solidFill>
                  <a:schemeClr val="accent1">
                    <a:lumMod val="50000"/>
                  </a:schemeClr>
                </a:solidFill>
              </a:rPr>
              <a:t> </a:t>
            </a:r>
          </a:p>
          <a:p>
            <a:r>
              <a:rPr lang="en-US" sz="2000" dirty="0">
                <a:solidFill>
                  <a:schemeClr val="accent1">
                    <a:lumMod val="50000"/>
                  </a:schemeClr>
                </a:solidFill>
              </a:rPr>
              <a:t>Don’t make it past their second year.</a:t>
            </a:r>
            <a:endParaRPr lang="en-US" sz="2000" dirty="0"/>
          </a:p>
        </p:txBody>
      </p:sp>
      <p:cxnSp>
        <p:nvCxnSpPr>
          <p:cNvPr id="8" name="Straight Connector 7">
            <a:extLst>
              <a:ext uri="{FF2B5EF4-FFF2-40B4-BE49-F238E27FC236}">
                <a16:creationId xmlns:a16="http://schemas.microsoft.com/office/drawing/2014/main" id="{7282F050-3282-D2D4-DDCB-BF78466BF3DC}"/>
              </a:ext>
            </a:extLst>
          </p:cNvPr>
          <p:cNvCxnSpPr/>
          <p:nvPr/>
        </p:nvCxnSpPr>
        <p:spPr>
          <a:xfrm>
            <a:off x="6487425" y="2137867"/>
            <a:ext cx="0" cy="141491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8D560E-637B-ECD9-856B-ACC5A23E0211}"/>
              </a:ext>
            </a:extLst>
          </p:cNvPr>
          <p:cNvCxnSpPr/>
          <p:nvPr/>
        </p:nvCxnSpPr>
        <p:spPr>
          <a:xfrm>
            <a:off x="3474715" y="2122906"/>
            <a:ext cx="0" cy="1414914"/>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10" descr="Badge Tick1 with solid fill">
            <a:extLst>
              <a:ext uri="{FF2B5EF4-FFF2-40B4-BE49-F238E27FC236}">
                <a16:creationId xmlns:a16="http://schemas.microsoft.com/office/drawing/2014/main" id="{D1AAE1CF-4DA6-D569-D248-89F2DFD837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80281" y="2457601"/>
            <a:ext cx="759911" cy="759911"/>
          </a:xfrm>
          <a:prstGeom prst="rect">
            <a:avLst/>
          </a:prstGeom>
        </p:spPr>
      </p:pic>
      <p:cxnSp>
        <p:nvCxnSpPr>
          <p:cNvPr id="12" name="Straight Connector 11">
            <a:extLst>
              <a:ext uri="{FF2B5EF4-FFF2-40B4-BE49-F238E27FC236}">
                <a16:creationId xmlns:a16="http://schemas.microsoft.com/office/drawing/2014/main" id="{C290906B-9100-EA19-B5E5-21B6956B300E}"/>
              </a:ext>
            </a:extLst>
          </p:cNvPr>
          <p:cNvCxnSpPr>
            <a:cxnSpLocks/>
          </p:cNvCxnSpPr>
          <p:nvPr/>
        </p:nvCxnSpPr>
        <p:spPr>
          <a:xfrm>
            <a:off x="333514" y="3552781"/>
            <a:ext cx="11524972"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D7B5FF-7B7D-C5FA-F087-2541B27783F2}"/>
              </a:ext>
            </a:extLst>
          </p:cNvPr>
          <p:cNvSpPr txBox="1">
            <a:spLocks/>
          </p:cNvSpPr>
          <p:nvPr/>
        </p:nvSpPr>
        <p:spPr>
          <a:xfrm>
            <a:off x="525310" y="3789207"/>
            <a:ext cx="4960381" cy="5748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AU" sz="3200" dirty="0">
                <a:solidFill>
                  <a:schemeClr val="accent1">
                    <a:lumMod val="50000"/>
                  </a:schemeClr>
                </a:solidFill>
              </a:rPr>
              <a:t>Nana Fund by the Numbers</a:t>
            </a:r>
            <a:endParaRPr lang="en-US" sz="3200" dirty="0">
              <a:solidFill>
                <a:schemeClr val="accent1">
                  <a:lumMod val="50000"/>
                </a:schemeClr>
              </a:solidFill>
            </a:endParaRPr>
          </a:p>
        </p:txBody>
      </p:sp>
      <p:grpSp>
        <p:nvGrpSpPr>
          <p:cNvPr id="26" name="Group 25">
            <a:extLst>
              <a:ext uri="{FF2B5EF4-FFF2-40B4-BE49-F238E27FC236}">
                <a16:creationId xmlns:a16="http://schemas.microsoft.com/office/drawing/2014/main" id="{44AA5D0D-7ABC-8767-7B5F-BCE0EE69109C}"/>
              </a:ext>
            </a:extLst>
          </p:cNvPr>
          <p:cNvGrpSpPr/>
          <p:nvPr/>
        </p:nvGrpSpPr>
        <p:grpSpPr>
          <a:xfrm>
            <a:off x="1138668" y="4543055"/>
            <a:ext cx="9914663" cy="1638660"/>
            <a:chOff x="336563" y="4570541"/>
            <a:chExt cx="9914663" cy="1638660"/>
          </a:xfrm>
        </p:grpSpPr>
        <p:sp>
          <p:nvSpPr>
            <p:cNvPr id="17" name="TextBox 16">
              <a:extLst>
                <a:ext uri="{FF2B5EF4-FFF2-40B4-BE49-F238E27FC236}">
                  <a16:creationId xmlns:a16="http://schemas.microsoft.com/office/drawing/2014/main" id="{9049F304-9DCD-BB65-0249-50964B376E7D}"/>
                </a:ext>
              </a:extLst>
            </p:cNvPr>
            <p:cNvSpPr txBox="1"/>
            <p:nvPr/>
          </p:nvSpPr>
          <p:spPr>
            <a:xfrm>
              <a:off x="7353059" y="5347427"/>
              <a:ext cx="2898167" cy="861774"/>
            </a:xfrm>
            <a:prstGeom prst="rect">
              <a:avLst/>
            </a:prstGeom>
            <a:noFill/>
          </p:spPr>
          <p:txBody>
            <a:bodyPr wrap="square">
              <a:spAutoFit/>
            </a:bodyPr>
            <a:lstStyle/>
            <a:p>
              <a:pPr algn="ctr"/>
              <a:r>
                <a:rPr lang="en-KE" sz="3200" b="1" i="0" dirty="0">
                  <a:effectLst/>
                  <a:highlight>
                    <a:srgbClr val="FFFFFF"/>
                  </a:highlight>
                </a:rPr>
                <a:t>$6,749,500</a:t>
              </a:r>
              <a:r>
                <a:rPr lang="en-US" sz="3200" b="1" i="0" dirty="0">
                  <a:effectLst/>
                  <a:highlight>
                    <a:srgbClr val="FFFFFF"/>
                  </a:highlight>
                </a:rPr>
                <a:t>+</a:t>
              </a:r>
            </a:p>
            <a:p>
              <a:pPr algn="ctr"/>
              <a:r>
                <a:rPr lang="en-US" dirty="0">
                  <a:solidFill>
                    <a:schemeClr val="accent1">
                      <a:lumMod val="50000"/>
                    </a:schemeClr>
                  </a:solidFill>
                </a:rPr>
                <a:t>Total program funds</a:t>
              </a:r>
              <a:endParaRPr lang="en-US" dirty="0"/>
            </a:p>
          </p:txBody>
        </p:sp>
        <p:grpSp>
          <p:nvGrpSpPr>
            <p:cNvPr id="25" name="Group 24">
              <a:extLst>
                <a:ext uri="{FF2B5EF4-FFF2-40B4-BE49-F238E27FC236}">
                  <a16:creationId xmlns:a16="http://schemas.microsoft.com/office/drawing/2014/main" id="{83BBB09E-577E-5FA1-322F-C6FF3BC622FF}"/>
                </a:ext>
              </a:extLst>
            </p:cNvPr>
            <p:cNvGrpSpPr/>
            <p:nvPr/>
          </p:nvGrpSpPr>
          <p:grpSpPr>
            <a:xfrm>
              <a:off x="336563" y="4570541"/>
              <a:ext cx="6406415" cy="1638660"/>
              <a:chOff x="336563" y="4570541"/>
              <a:chExt cx="6406415" cy="1638660"/>
            </a:xfrm>
          </p:grpSpPr>
          <p:sp>
            <p:nvSpPr>
              <p:cNvPr id="16" name="TextBox 15">
                <a:extLst>
                  <a:ext uri="{FF2B5EF4-FFF2-40B4-BE49-F238E27FC236}">
                    <a16:creationId xmlns:a16="http://schemas.microsoft.com/office/drawing/2014/main" id="{CAE245AB-7F1F-E2E4-C113-800EECA2E147}"/>
                  </a:ext>
                </a:extLst>
              </p:cNvPr>
              <p:cNvSpPr txBox="1"/>
              <p:nvPr/>
            </p:nvSpPr>
            <p:spPr>
              <a:xfrm>
                <a:off x="3844811" y="5347427"/>
                <a:ext cx="2898167" cy="861774"/>
              </a:xfrm>
              <a:prstGeom prst="rect">
                <a:avLst/>
              </a:prstGeom>
              <a:noFill/>
            </p:spPr>
            <p:txBody>
              <a:bodyPr wrap="square">
                <a:spAutoFit/>
              </a:bodyPr>
              <a:lstStyle/>
              <a:p>
                <a:pPr algn="ctr"/>
                <a:r>
                  <a:rPr lang="en-KE" sz="3200" b="1" i="0" dirty="0">
                    <a:effectLst/>
                    <a:highlight>
                      <a:srgbClr val="FFFFFF"/>
                    </a:highlight>
                  </a:rPr>
                  <a:t>$</a:t>
                </a:r>
                <a:r>
                  <a:rPr lang="en-US" sz="3200" b="1" i="0" dirty="0">
                    <a:effectLst/>
                    <a:highlight>
                      <a:srgbClr val="FFFFFF"/>
                    </a:highlight>
                  </a:rPr>
                  <a:t>9,99</a:t>
                </a:r>
                <a:r>
                  <a:rPr lang="en-KE" sz="3200" b="1" i="0" dirty="0">
                    <a:effectLst/>
                    <a:highlight>
                      <a:srgbClr val="FFFFFF"/>
                    </a:highlight>
                  </a:rPr>
                  <a:t>5,</a:t>
                </a:r>
                <a:r>
                  <a:rPr lang="en-US" sz="3200" b="1" i="0" dirty="0">
                    <a:effectLst/>
                    <a:highlight>
                      <a:srgbClr val="FFFFFF"/>
                    </a:highlight>
                  </a:rPr>
                  <a:t>0</a:t>
                </a:r>
                <a:r>
                  <a:rPr lang="en-KE" sz="3200" b="1" i="0" dirty="0">
                    <a:effectLst/>
                    <a:highlight>
                      <a:srgbClr val="FFFFFF"/>
                    </a:highlight>
                  </a:rPr>
                  <a:t>00</a:t>
                </a:r>
                <a:r>
                  <a:rPr lang="en-US" sz="3200" b="1" i="0" dirty="0">
                    <a:effectLst/>
                    <a:highlight>
                      <a:srgbClr val="FFFFFF"/>
                    </a:highlight>
                  </a:rPr>
                  <a:t>+</a:t>
                </a:r>
                <a:endParaRPr lang="en-KE" sz="3200" b="1" i="0" dirty="0">
                  <a:effectLst/>
                  <a:highlight>
                    <a:srgbClr val="FFFFFF"/>
                  </a:highlight>
                </a:endParaRPr>
              </a:p>
              <a:p>
                <a:pPr algn="ctr"/>
                <a:r>
                  <a:rPr lang="en-US" dirty="0">
                    <a:solidFill>
                      <a:schemeClr val="accent1">
                        <a:lumMod val="50000"/>
                      </a:schemeClr>
                    </a:solidFill>
                  </a:rPr>
                  <a:t>Total Loan funds</a:t>
                </a:r>
                <a:endParaRPr lang="en-US" dirty="0"/>
              </a:p>
            </p:txBody>
          </p:sp>
          <p:grpSp>
            <p:nvGrpSpPr>
              <p:cNvPr id="24" name="Group 23">
                <a:extLst>
                  <a:ext uri="{FF2B5EF4-FFF2-40B4-BE49-F238E27FC236}">
                    <a16:creationId xmlns:a16="http://schemas.microsoft.com/office/drawing/2014/main" id="{D3A468F5-24E9-F974-07F1-00E4796D3837}"/>
                  </a:ext>
                </a:extLst>
              </p:cNvPr>
              <p:cNvGrpSpPr/>
              <p:nvPr/>
            </p:nvGrpSpPr>
            <p:grpSpPr>
              <a:xfrm>
                <a:off x="336563" y="4570542"/>
                <a:ext cx="2898167" cy="1638659"/>
                <a:chOff x="336563" y="4570542"/>
                <a:chExt cx="2898167" cy="1638659"/>
              </a:xfrm>
            </p:grpSpPr>
            <p:sp>
              <p:nvSpPr>
                <p:cNvPr id="15" name="TextBox 14">
                  <a:extLst>
                    <a:ext uri="{FF2B5EF4-FFF2-40B4-BE49-F238E27FC236}">
                      <a16:creationId xmlns:a16="http://schemas.microsoft.com/office/drawing/2014/main" id="{DD43FDCA-1721-FB49-FE78-D7C6A58946DE}"/>
                    </a:ext>
                  </a:extLst>
                </p:cNvPr>
                <p:cNvSpPr txBox="1"/>
                <p:nvPr/>
              </p:nvSpPr>
              <p:spPr>
                <a:xfrm>
                  <a:off x="336563" y="5347427"/>
                  <a:ext cx="2898167" cy="861774"/>
                </a:xfrm>
                <a:prstGeom prst="rect">
                  <a:avLst/>
                </a:prstGeom>
                <a:noFill/>
              </p:spPr>
              <p:txBody>
                <a:bodyPr wrap="square">
                  <a:spAutoFit/>
                </a:bodyPr>
                <a:lstStyle/>
                <a:p>
                  <a:pPr algn="ctr"/>
                  <a:r>
                    <a:rPr lang="en-KE" sz="3200" b="1" i="0" dirty="0">
                      <a:effectLst/>
                      <a:highlight>
                        <a:srgbClr val="FFFFFF"/>
                      </a:highlight>
                    </a:rPr>
                    <a:t>$8,575,700</a:t>
                  </a:r>
                  <a:r>
                    <a:rPr lang="en-US" sz="3200" b="1" i="0" dirty="0">
                      <a:effectLst/>
                      <a:highlight>
                        <a:srgbClr val="FFFFFF"/>
                      </a:highlight>
                    </a:rPr>
                    <a:t>+</a:t>
                  </a:r>
                  <a:endParaRPr lang="en-KE" sz="3200" b="1" i="0" dirty="0">
                    <a:effectLst/>
                    <a:highlight>
                      <a:srgbClr val="FFFFFF"/>
                    </a:highlight>
                  </a:endParaRPr>
                </a:p>
                <a:p>
                  <a:pPr algn="ctr"/>
                  <a:r>
                    <a:rPr lang="en-US" dirty="0">
                      <a:solidFill>
                        <a:schemeClr val="accent1">
                          <a:lumMod val="50000"/>
                        </a:schemeClr>
                      </a:solidFill>
                    </a:rPr>
                    <a:t>Total grant funds</a:t>
                  </a:r>
                  <a:endParaRPr lang="en-US" dirty="0"/>
                </a:p>
              </p:txBody>
            </p:sp>
            <p:pic>
              <p:nvPicPr>
                <p:cNvPr id="19" name="Graphic 18" descr="Badge Tick1 with solid fill">
                  <a:extLst>
                    <a:ext uri="{FF2B5EF4-FFF2-40B4-BE49-F238E27FC236}">
                      <a16:creationId xmlns:a16="http://schemas.microsoft.com/office/drawing/2014/main" id="{A2A01229-4A95-EC4D-C86A-7C7F55B456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7203" y="4570542"/>
                  <a:ext cx="776885" cy="776885"/>
                </a:xfrm>
                <a:prstGeom prst="rect">
                  <a:avLst/>
                </a:prstGeom>
              </p:spPr>
            </p:pic>
          </p:grpSp>
          <p:pic>
            <p:nvPicPr>
              <p:cNvPr id="21" name="Graphic 20" descr="Loan with solid fill">
                <a:extLst>
                  <a:ext uri="{FF2B5EF4-FFF2-40B4-BE49-F238E27FC236}">
                    <a16:creationId xmlns:a16="http://schemas.microsoft.com/office/drawing/2014/main" id="{2897FB9F-D3B4-7778-3790-FEF7F38906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5451" y="4570541"/>
                <a:ext cx="776885" cy="776885"/>
              </a:xfrm>
              <a:prstGeom prst="rect">
                <a:avLst/>
              </a:prstGeom>
            </p:spPr>
          </p:pic>
        </p:grpSp>
        <p:pic>
          <p:nvPicPr>
            <p:cNvPr id="23" name="Graphic 22" descr="Credit card outline">
              <a:extLst>
                <a:ext uri="{FF2B5EF4-FFF2-40B4-BE49-F238E27FC236}">
                  <a16:creationId xmlns:a16="http://schemas.microsoft.com/office/drawing/2014/main" id="{1B745191-B9FE-84FD-BA2F-9944FF3780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13699" y="4639296"/>
              <a:ext cx="776885" cy="776885"/>
            </a:xfrm>
            <a:prstGeom prst="rect">
              <a:avLst/>
            </a:prstGeom>
          </p:spPr>
        </p:pic>
      </p:grpSp>
      <p:sp>
        <p:nvSpPr>
          <p:cNvPr id="27" name="Rectangle 26">
            <a:extLst>
              <a:ext uri="{FF2B5EF4-FFF2-40B4-BE49-F238E27FC236}">
                <a16:creationId xmlns:a16="http://schemas.microsoft.com/office/drawing/2014/main" id="{6AB89B6C-56A7-EE39-EA44-AFDC11367C82}"/>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10">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3286466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3EE3-1C74-6007-3549-8DFDCD1FA6E4}"/>
              </a:ext>
            </a:extLst>
          </p:cNvPr>
          <p:cNvSpPr>
            <a:spLocks noGrp="1"/>
          </p:cNvSpPr>
          <p:nvPr>
            <p:ph type="title"/>
          </p:nvPr>
        </p:nvSpPr>
        <p:spPr>
          <a:xfrm>
            <a:off x="841246" y="719915"/>
            <a:ext cx="7678286" cy="1106424"/>
          </a:xfrm>
        </p:spPr>
        <p:txBody>
          <a:bodyPr>
            <a:noAutofit/>
          </a:bodyPr>
          <a:lstStyle/>
          <a:p>
            <a:r>
              <a:rPr lang="en-AU" sz="6000" b="1" dirty="0"/>
              <a:t>How Nana Fund Works</a:t>
            </a:r>
            <a:endParaRPr lang="en-US" sz="6000" b="1" dirty="0"/>
          </a:p>
        </p:txBody>
      </p:sp>
      <p:sp>
        <p:nvSpPr>
          <p:cNvPr id="8" name="Content Placeholder 2">
            <a:extLst>
              <a:ext uri="{FF2B5EF4-FFF2-40B4-BE49-F238E27FC236}">
                <a16:creationId xmlns:a16="http://schemas.microsoft.com/office/drawing/2014/main" id="{41E0A80F-771B-9BC0-9A54-25BD8260B2BD}"/>
              </a:ext>
            </a:extLst>
          </p:cNvPr>
          <p:cNvSpPr>
            <a:spLocks noGrp="1"/>
          </p:cNvSpPr>
          <p:nvPr>
            <p:ph idx="1"/>
          </p:nvPr>
        </p:nvSpPr>
        <p:spPr>
          <a:xfrm>
            <a:off x="841248" y="2252870"/>
            <a:ext cx="5993892" cy="3560251"/>
          </a:xfrm>
        </p:spPr>
        <p:txBody>
          <a:bodyPr>
            <a:normAutofit/>
          </a:bodyPr>
          <a:lstStyle/>
          <a:p>
            <a:r>
              <a:rPr lang="en-US" sz="3200" dirty="0">
                <a:solidFill>
                  <a:schemeClr val="accent1">
                    <a:lumMod val="50000"/>
                  </a:schemeClr>
                </a:solidFill>
              </a:rPr>
              <a:t>We gather funding options from all over the internet: grants, support programs, tax credits, accelerators, and loans.</a:t>
            </a:r>
          </a:p>
          <a:p>
            <a:r>
              <a:rPr lang="en-US" sz="3200" dirty="0">
                <a:solidFill>
                  <a:schemeClr val="accent1">
                    <a:lumMod val="50000"/>
                  </a:schemeClr>
                </a:solidFill>
              </a:rPr>
              <a:t>Only the best options with reasonable interest rates, avoiding predatory terms.</a:t>
            </a:r>
          </a:p>
        </p:txBody>
      </p:sp>
      <p:pic>
        <p:nvPicPr>
          <p:cNvPr id="7" name="Graphic 6" descr="Treasure chest outline">
            <a:extLst>
              <a:ext uri="{FF2B5EF4-FFF2-40B4-BE49-F238E27FC236}">
                <a16:creationId xmlns:a16="http://schemas.microsoft.com/office/drawing/2014/main" id="{44B52B6A-2F95-381C-04C6-96F1AF85FC6A}"/>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7679814" y="1329879"/>
            <a:ext cx="4097657" cy="4097657"/>
          </a:xfrm>
          <a:prstGeom prst="rect">
            <a:avLst/>
          </a:prstGeom>
        </p:spPr>
      </p:pic>
      <p:sp>
        <p:nvSpPr>
          <p:cNvPr id="6" name="Rectangle 5">
            <a:extLst>
              <a:ext uri="{FF2B5EF4-FFF2-40B4-BE49-F238E27FC236}">
                <a16:creationId xmlns:a16="http://schemas.microsoft.com/office/drawing/2014/main" id="{2BE3309E-2F50-7A10-D3CA-F1DE84128EDB}"/>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4">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281616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discussing something&#10;&#10;Description automatically generated">
            <a:extLst>
              <a:ext uri="{FF2B5EF4-FFF2-40B4-BE49-F238E27FC236}">
                <a16:creationId xmlns:a16="http://schemas.microsoft.com/office/drawing/2014/main" id="{C399F0CC-D5FA-D3DF-EF49-78AC7A2C43D1}"/>
              </a:ext>
            </a:extLst>
          </p:cNvPr>
          <p:cNvPicPr>
            <a:picLocks noChangeAspect="1"/>
          </p:cNvPicPr>
          <p:nvPr/>
        </p:nvPicPr>
        <p:blipFill>
          <a:blip r:embed="rId2"/>
          <a:srcRect l="3471" r="25429"/>
          <a:stretch/>
        </p:blipFill>
        <p:spPr>
          <a:xfrm>
            <a:off x="3523488" y="9635"/>
            <a:ext cx="8668512" cy="6857990"/>
          </a:xfrm>
          <a:prstGeom prst="rect">
            <a:avLst/>
          </a:prstGeom>
        </p:spPr>
      </p:pic>
      <p:sp>
        <p:nvSpPr>
          <p:cNvPr id="2" name="Title 1">
            <a:extLst>
              <a:ext uri="{FF2B5EF4-FFF2-40B4-BE49-F238E27FC236}">
                <a16:creationId xmlns:a16="http://schemas.microsoft.com/office/drawing/2014/main" id="{404EAAA0-69EF-4B6C-13B1-76CD5CB6B04A}"/>
              </a:ext>
            </a:extLst>
          </p:cNvPr>
          <p:cNvSpPr>
            <a:spLocks noGrp="1"/>
          </p:cNvSpPr>
          <p:nvPr>
            <p:ph type="title"/>
          </p:nvPr>
        </p:nvSpPr>
        <p:spPr>
          <a:xfrm>
            <a:off x="826059" y="527900"/>
            <a:ext cx="3438144" cy="1124712"/>
          </a:xfrm>
        </p:spPr>
        <p:txBody>
          <a:bodyPr anchor="b">
            <a:noAutofit/>
          </a:bodyPr>
          <a:lstStyle/>
          <a:p>
            <a:r>
              <a:rPr lang="en-AU" sz="4800" b="1" dirty="0"/>
              <a:t>Getting </a:t>
            </a:r>
            <a:br>
              <a:rPr lang="en-AU" sz="4800" b="1" dirty="0"/>
            </a:br>
            <a:r>
              <a:rPr lang="en-AU" sz="4800" b="1" dirty="0"/>
              <a:t>Started</a:t>
            </a:r>
            <a:endParaRPr lang="en-US" sz="4800" b="1" dirty="0"/>
          </a:p>
        </p:txBody>
      </p:sp>
      <p:sp>
        <p:nvSpPr>
          <p:cNvPr id="3" name="Content Placeholder 2">
            <a:extLst>
              <a:ext uri="{FF2B5EF4-FFF2-40B4-BE49-F238E27FC236}">
                <a16:creationId xmlns:a16="http://schemas.microsoft.com/office/drawing/2014/main" id="{BA310DB7-34C2-1B9D-8C1C-84CA80394B4C}"/>
              </a:ext>
            </a:extLst>
          </p:cNvPr>
          <p:cNvSpPr>
            <a:spLocks noGrp="1"/>
          </p:cNvSpPr>
          <p:nvPr>
            <p:ph idx="1"/>
          </p:nvPr>
        </p:nvSpPr>
        <p:spPr>
          <a:xfrm>
            <a:off x="371094" y="2111434"/>
            <a:ext cx="3152394" cy="495140"/>
          </a:xfrm>
        </p:spPr>
        <p:txBody>
          <a:bodyPr anchor="t">
            <a:noAutofit/>
          </a:bodyPr>
          <a:lstStyle/>
          <a:p>
            <a:pPr marL="0" indent="0">
              <a:buNone/>
            </a:pPr>
            <a:r>
              <a:rPr lang="en-US" i="1" dirty="0">
                <a:solidFill>
                  <a:schemeClr val="accent1">
                    <a:lumMod val="50000"/>
                  </a:schemeClr>
                </a:solidFill>
              </a:rPr>
              <a:t>The three simple steps to get started:</a:t>
            </a:r>
          </a:p>
        </p:txBody>
      </p:sp>
      <p:grpSp>
        <p:nvGrpSpPr>
          <p:cNvPr id="25" name="Group 24">
            <a:extLst>
              <a:ext uri="{FF2B5EF4-FFF2-40B4-BE49-F238E27FC236}">
                <a16:creationId xmlns:a16="http://schemas.microsoft.com/office/drawing/2014/main" id="{629838E7-952A-C4CA-7816-A83461D86122}"/>
              </a:ext>
            </a:extLst>
          </p:cNvPr>
          <p:cNvGrpSpPr/>
          <p:nvPr/>
        </p:nvGrpSpPr>
        <p:grpSpPr>
          <a:xfrm>
            <a:off x="440431" y="3099548"/>
            <a:ext cx="2891552" cy="2636528"/>
            <a:chOff x="1012121" y="3287262"/>
            <a:chExt cx="2891552" cy="2636528"/>
          </a:xfrm>
        </p:grpSpPr>
        <p:grpSp>
          <p:nvGrpSpPr>
            <p:cNvPr id="22" name="Group 21">
              <a:extLst>
                <a:ext uri="{FF2B5EF4-FFF2-40B4-BE49-F238E27FC236}">
                  <a16:creationId xmlns:a16="http://schemas.microsoft.com/office/drawing/2014/main" id="{70231ED6-BDB8-1E5C-DA49-2A9806AE2BB1}"/>
                </a:ext>
              </a:extLst>
            </p:cNvPr>
            <p:cNvGrpSpPr/>
            <p:nvPr/>
          </p:nvGrpSpPr>
          <p:grpSpPr>
            <a:xfrm>
              <a:off x="1012121" y="5096691"/>
              <a:ext cx="2891552" cy="827099"/>
              <a:chOff x="1012121" y="5096691"/>
              <a:chExt cx="2891552" cy="827099"/>
            </a:xfrm>
          </p:grpSpPr>
          <p:sp>
            <p:nvSpPr>
              <p:cNvPr id="14" name="TextBox 13">
                <a:extLst>
                  <a:ext uri="{FF2B5EF4-FFF2-40B4-BE49-F238E27FC236}">
                    <a16:creationId xmlns:a16="http://schemas.microsoft.com/office/drawing/2014/main" id="{428E9BBD-169E-2FC6-D780-E1820F926F8C}"/>
                  </a:ext>
                </a:extLst>
              </p:cNvPr>
              <p:cNvSpPr txBox="1"/>
              <p:nvPr/>
            </p:nvSpPr>
            <p:spPr>
              <a:xfrm>
                <a:off x="1501000" y="5277459"/>
                <a:ext cx="2402673" cy="646331"/>
              </a:xfrm>
              <a:prstGeom prst="rect">
                <a:avLst/>
              </a:prstGeom>
              <a:noFill/>
            </p:spPr>
            <p:txBody>
              <a:bodyPr wrap="square">
                <a:spAutoFit/>
              </a:bodyPr>
              <a:lstStyle/>
              <a:p>
                <a:pPr lvl="1"/>
                <a:r>
                  <a:rPr lang="en-US" sz="1800" b="1" dirty="0">
                    <a:solidFill>
                      <a:schemeClr val="accent2"/>
                    </a:solidFill>
                  </a:rPr>
                  <a:t>Enjoy</a:t>
                </a:r>
                <a:r>
                  <a:rPr lang="en-US" sz="1800" dirty="0">
                    <a:solidFill>
                      <a:schemeClr val="accent2"/>
                    </a:solidFill>
                  </a:rPr>
                  <a:t> a variety of funding options!</a:t>
                </a:r>
              </a:p>
            </p:txBody>
          </p:sp>
          <p:pic>
            <p:nvPicPr>
              <p:cNvPr id="17" name="Graphic 16" descr="Badge Tick1 with solid fill">
                <a:extLst>
                  <a:ext uri="{FF2B5EF4-FFF2-40B4-BE49-F238E27FC236}">
                    <a16:creationId xmlns:a16="http://schemas.microsoft.com/office/drawing/2014/main" id="{93369168-C2EE-DA01-ED75-8A72265A20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121" y="5096691"/>
                <a:ext cx="730868" cy="730868"/>
              </a:xfrm>
              <a:prstGeom prst="rect">
                <a:avLst/>
              </a:prstGeom>
              <a:effectLst>
                <a:innerShdw blurRad="63500" dist="50800">
                  <a:prstClr val="black">
                    <a:alpha val="50000"/>
                  </a:prstClr>
                </a:innerShdw>
              </a:effectLst>
            </p:spPr>
          </p:pic>
        </p:grpSp>
        <p:grpSp>
          <p:nvGrpSpPr>
            <p:cNvPr id="23" name="Group 22">
              <a:extLst>
                <a:ext uri="{FF2B5EF4-FFF2-40B4-BE49-F238E27FC236}">
                  <a16:creationId xmlns:a16="http://schemas.microsoft.com/office/drawing/2014/main" id="{77C6043F-8D21-3D89-9C87-7D04CAF55FFA}"/>
                </a:ext>
              </a:extLst>
            </p:cNvPr>
            <p:cNvGrpSpPr/>
            <p:nvPr/>
          </p:nvGrpSpPr>
          <p:grpSpPr>
            <a:xfrm>
              <a:off x="1012121" y="4178287"/>
              <a:ext cx="2891552" cy="923330"/>
              <a:chOff x="1012121" y="4178287"/>
              <a:chExt cx="2891552" cy="923330"/>
            </a:xfrm>
          </p:grpSpPr>
          <p:sp>
            <p:nvSpPr>
              <p:cNvPr id="10" name="TextBox 9">
                <a:extLst>
                  <a:ext uri="{FF2B5EF4-FFF2-40B4-BE49-F238E27FC236}">
                    <a16:creationId xmlns:a16="http://schemas.microsoft.com/office/drawing/2014/main" id="{072416A2-E7BB-08DC-021E-E024480D15DF}"/>
                  </a:ext>
                </a:extLst>
              </p:cNvPr>
              <p:cNvSpPr txBox="1"/>
              <p:nvPr/>
            </p:nvSpPr>
            <p:spPr>
              <a:xfrm>
                <a:off x="1520790" y="4178287"/>
                <a:ext cx="2382883" cy="923330"/>
              </a:xfrm>
              <a:prstGeom prst="rect">
                <a:avLst/>
              </a:prstGeom>
              <a:noFill/>
            </p:spPr>
            <p:txBody>
              <a:bodyPr wrap="square">
                <a:spAutoFit/>
              </a:bodyPr>
              <a:lstStyle/>
              <a:p>
                <a:pPr lvl="1"/>
                <a:r>
                  <a:rPr lang="en-US" sz="1800" b="1" dirty="0">
                    <a:solidFill>
                      <a:schemeClr val="accent2"/>
                    </a:solidFill>
                  </a:rPr>
                  <a:t>Answer</a:t>
                </a:r>
                <a:r>
                  <a:rPr lang="en-US" sz="1800" dirty="0">
                    <a:solidFill>
                      <a:schemeClr val="accent2"/>
                    </a:solidFill>
                  </a:rPr>
                  <a:t> a few questions about your venture</a:t>
                </a:r>
              </a:p>
            </p:txBody>
          </p:sp>
          <p:pic>
            <p:nvPicPr>
              <p:cNvPr id="19" name="Graphic 18" descr="Badge Question Mark with solid fill">
                <a:extLst>
                  <a:ext uri="{FF2B5EF4-FFF2-40B4-BE49-F238E27FC236}">
                    <a16:creationId xmlns:a16="http://schemas.microsoft.com/office/drawing/2014/main" id="{57493D17-C349-3EAC-5B77-CE3F32E774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2121" y="4194002"/>
                <a:ext cx="730868" cy="730868"/>
              </a:xfrm>
              <a:prstGeom prst="rect">
                <a:avLst/>
              </a:prstGeom>
              <a:effectLst>
                <a:innerShdw blurRad="63500" dist="50800">
                  <a:prstClr val="black">
                    <a:alpha val="50000"/>
                  </a:prstClr>
                </a:innerShdw>
              </a:effectLst>
            </p:spPr>
          </p:pic>
        </p:grpSp>
        <p:grpSp>
          <p:nvGrpSpPr>
            <p:cNvPr id="24" name="Group 23">
              <a:extLst>
                <a:ext uri="{FF2B5EF4-FFF2-40B4-BE49-F238E27FC236}">
                  <a16:creationId xmlns:a16="http://schemas.microsoft.com/office/drawing/2014/main" id="{E8D7E693-8783-6E48-42DF-5AB7CF3AF289}"/>
                </a:ext>
              </a:extLst>
            </p:cNvPr>
            <p:cNvGrpSpPr/>
            <p:nvPr/>
          </p:nvGrpSpPr>
          <p:grpSpPr>
            <a:xfrm>
              <a:off x="1012121" y="3287262"/>
              <a:ext cx="2686375" cy="730868"/>
              <a:chOff x="1012121" y="3287262"/>
              <a:chExt cx="2686375" cy="730868"/>
            </a:xfrm>
          </p:grpSpPr>
          <p:sp>
            <p:nvSpPr>
              <p:cNvPr id="7" name="TextBox 6">
                <a:extLst>
                  <a:ext uri="{FF2B5EF4-FFF2-40B4-BE49-F238E27FC236}">
                    <a16:creationId xmlns:a16="http://schemas.microsoft.com/office/drawing/2014/main" id="{06C9094C-6472-2767-A35F-30361FE69995}"/>
                  </a:ext>
                </a:extLst>
              </p:cNvPr>
              <p:cNvSpPr txBox="1"/>
              <p:nvPr/>
            </p:nvSpPr>
            <p:spPr>
              <a:xfrm>
                <a:off x="1520791" y="3289201"/>
                <a:ext cx="2177705" cy="646331"/>
              </a:xfrm>
              <a:prstGeom prst="rect">
                <a:avLst/>
              </a:prstGeom>
              <a:noFill/>
            </p:spPr>
            <p:txBody>
              <a:bodyPr wrap="square">
                <a:spAutoFit/>
              </a:bodyPr>
              <a:lstStyle/>
              <a:p>
                <a:pPr lvl="1"/>
                <a:r>
                  <a:rPr lang="en-US" b="1" dirty="0">
                    <a:solidFill>
                      <a:schemeClr val="accent2"/>
                    </a:solidFill>
                  </a:rPr>
                  <a:t>Create</a:t>
                </a:r>
                <a:r>
                  <a:rPr lang="en-US" dirty="0">
                    <a:solidFill>
                      <a:schemeClr val="accent2"/>
                    </a:solidFill>
                  </a:rPr>
                  <a:t> an account</a:t>
                </a:r>
              </a:p>
            </p:txBody>
          </p:sp>
          <p:pic>
            <p:nvPicPr>
              <p:cNvPr id="21" name="Graphic 20" descr="Ui Ux with solid fill">
                <a:extLst>
                  <a:ext uri="{FF2B5EF4-FFF2-40B4-BE49-F238E27FC236}">
                    <a16:creationId xmlns:a16="http://schemas.microsoft.com/office/drawing/2014/main" id="{9BD94F11-E5E8-9010-7364-58910E8209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2121" y="3287262"/>
                <a:ext cx="730868" cy="730868"/>
              </a:xfrm>
              <a:prstGeom prst="rect">
                <a:avLst/>
              </a:prstGeom>
              <a:effectLst>
                <a:innerShdw blurRad="63500" dist="50800">
                  <a:prstClr val="black">
                    <a:alpha val="50000"/>
                  </a:prstClr>
                </a:innerShdw>
              </a:effectLst>
            </p:spPr>
          </p:pic>
        </p:grpSp>
      </p:grpSp>
      <p:sp>
        <p:nvSpPr>
          <p:cNvPr id="26" name="Rectangle 25">
            <a:extLst>
              <a:ext uri="{FF2B5EF4-FFF2-40B4-BE49-F238E27FC236}">
                <a16:creationId xmlns:a16="http://schemas.microsoft.com/office/drawing/2014/main" id="{4E70D7F6-919D-85EB-F82F-7D01CFB9C307}"/>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9">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3589806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2E47-FA3A-71D5-A542-2121D529FFF8}"/>
              </a:ext>
            </a:extLst>
          </p:cNvPr>
          <p:cNvSpPr>
            <a:spLocks noGrp="1"/>
          </p:cNvSpPr>
          <p:nvPr>
            <p:ph type="title"/>
          </p:nvPr>
        </p:nvSpPr>
        <p:spPr>
          <a:xfrm>
            <a:off x="1115568" y="580565"/>
            <a:ext cx="10168128" cy="1179576"/>
          </a:xfrm>
        </p:spPr>
        <p:txBody>
          <a:bodyPr>
            <a:normAutofit/>
          </a:bodyPr>
          <a:lstStyle/>
          <a:p>
            <a:r>
              <a:rPr lang="en-AU" sz="6000" b="1" dirty="0"/>
              <a:t>Grants: Free Money</a:t>
            </a:r>
            <a:endParaRPr lang="en-US" sz="6000" b="1" dirty="0"/>
          </a:p>
        </p:txBody>
      </p:sp>
      <p:graphicFrame>
        <p:nvGraphicFramePr>
          <p:cNvPr id="9" name="Content Placeholder 6">
            <a:extLst>
              <a:ext uri="{FF2B5EF4-FFF2-40B4-BE49-F238E27FC236}">
                <a16:creationId xmlns:a16="http://schemas.microsoft.com/office/drawing/2014/main" id="{34A7B303-CF0D-8D6C-BAFD-99724A11D157}"/>
              </a:ext>
            </a:extLst>
          </p:cNvPr>
          <p:cNvGraphicFramePr>
            <a:graphicFrameLocks noGrp="1"/>
          </p:cNvGraphicFramePr>
          <p:nvPr>
            <p:ph idx="1"/>
          </p:nvPr>
        </p:nvGraphicFramePr>
        <p:xfrm>
          <a:off x="720931" y="2275893"/>
          <a:ext cx="10168128" cy="3694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24FD84FE-8467-19EA-5141-03B5809194A2}"/>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7">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139701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41F4-527C-B7E6-86C5-DF5A7E03C6D8}"/>
              </a:ext>
            </a:extLst>
          </p:cNvPr>
          <p:cNvSpPr>
            <a:spLocks noGrp="1"/>
          </p:cNvSpPr>
          <p:nvPr>
            <p:ph type="title"/>
          </p:nvPr>
        </p:nvSpPr>
        <p:spPr>
          <a:xfrm>
            <a:off x="404712" y="428880"/>
            <a:ext cx="3232225" cy="5457589"/>
          </a:xfrm>
        </p:spPr>
        <p:txBody>
          <a:bodyPr anchor="ctr">
            <a:normAutofit/>
          </a:bodyPr>
          <a:lstStyle/>
          <a:p>
            <a:r>
              <a:rPr lang="en-AU" sz="5400" b="1" dirty="0"/>
              <a:t>Support Programs: Four Categories</a:t>
            </a:r>
            <a:endParaRPr lang="en-US" sz="5400" b="1" dirty="0"/>
          </a:p>
        </p:txBody>
      </p:sp>
      <p:grpSp>
        <p:nvGrpSpPr>
          <p:cNvPr id="6" name="Group 5">
            <a:extLst>
              <a:ext uri="{FF2B5EF4-FFF2-40B4-BE49-F238E27FC236}">
                <a16:creationId xmlns:a16="http://schemas.microsoft.com/office/drawing/2014/main" id="{55C68D64-5A17-2DAF-6D0C-512AA4802094}"/>
              </a:ext>
            </a:extLst>
          </p:cNvPr>
          <p:cNvGrpSpPr/>
          <p:nvPr/>
        </p:nvGrpSpPr>
        <p:grpSpPr>
          <a:xfrm>
            <a:off x="3945395" y="523774"/>
            <a:ext cx="7718788" cy="5475631"/>
            <a:chOff x="4041648" y="410838"/>
            <a:chExt cx="7718788" cy="5475631"/>
          </a:xfrm>
        </p:grpSpPr>
        <p:sp>
          <p:nvSpPr>
            <p:cNvPr id="7" name="Rectangle: Rounded Corners 6">
              <a:extLst>
                <a:ext uri="{FF2B5EF4-FFF2-40B4-BE49-F238E27FC236}">
                  <a16:creationId xmlns:a16="http://schemas.microsoft.com/office/drawing/2014/main" id="{F3AE178A-40AA-E540-8F2C-AC67A5CC7B02}"/>
                </a:ext>
              </a:extLst>
            </p:cNvPr>
            <p:cNvSpPr/>
            <p:nvPr/>
          </p:nvSpPr>
          <p:spPr>
            <a:xfrm>
              <a:off x="4041648" y="431295"/>
              <a:ext cx="7452360" cy="1148457"/>
            </a:xfrm>
            <a:prstGeom prst="roundRect">
              <a:avLst>
                <a:gd name="adj" fmla="val 10000"/>
              </a:avLst>
            </a:prstGeom>
            <a:effectLst>
              <a:innerShdw blurRad="63500" dist="50800" dir="2700000">
                <a:prstClr val="black">
                  <a:alpha val="50000"/>
                </a:prstClr>
              </a:innerShdw>
            </a:effectLst>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Dollar">
              <a:extLst>
                <a:ext uri="{FF2B5EF4-FFF2-40B4-BE49-F238E27FC236}">
                  <a16:creationId xmlns:a16="http://schemas.microsoft.com/office/drawing/2014/main" id="{F4512871-017F-5514-E14E-19C6F1997334}"/>
                </a:ext>
              </a:extLst>
            </p:cNvPr>
            <p:cNvSpPr/>
            <p:nvPr/>
          </p:nvSpPr>
          <p:spPr>
            <a:xfrm>
              <a:off x="4389056" y="689698"/>
              <a:ext cx="631651" cy="631651"/>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598F22C2-202B-4CF9-E6F9-1AE64BD7F211}"/>
                </a:ext>
              </a:extLst>
            </p:cNvPr>
            <p:cNvSpPr/>
            <p:nvPr/>
          </p:nvSpPr>
          <p:spPr>
            <a:xfrm>
              <a:off x="5072042" y="410838"/>
              <a:ext cx="3353562" cy="1148457"/>
            </a:xfrm>
            <a:custGeom>
              <a:avLst/>
              <a:gdLst>
                <a:gd name="connsiteX0" fmla="*/ 0 w 3353562"/>
                <a:gd name="connsiteY0" fmla="*/ 0 h 1148457"/>
                <a:gd name="connsiteX1" fmla="*/ 3353562 w 3353562"/>
                <a:gd name="connsiteY1" fmla="*/ 0 h 1148457"/>
                <a:gd name="connsiteX2" fmla="*/ 3353562 w 3353562"/>
                <a:gd name="connsiteY2" fmla="*/ 1148457 h 1148457"/>
                <a:gd name="connsiteX3" fmla="*/ 0 w 3353562"/>
                <a:gd name="connsiteY3" fmla="*/ 1148457 h 1148457"/>
                <a:gd name="connsiteX4" fmla="*/ 0 w 3353562"/>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62" h="1148457">
                  <a:moveTo>
                    <a:pt x="0" y="0"/>
                  </a:moveTo>
                  <a:lnTo>
                    <a:pt x="3353562" y="0"/>
                  </a:lnTo>
                  <a:lnTo>
                    <a:pt x="3353562"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0" lvl="0" indent="0" algn="l" defTabSz="977900">
                <a:lnSpc>
                  <a:spcPct val="100000"/>
                </a:lnSpc>
                <a:spcBef>
                  <a:spcPct val="0"/>
                </a:spcBef>
                <a:spcAft>
                  <a:spcPct val="35000"/>
                </a:spcAft>
                <a:buNone/>
              </a:pPr>
              <a:r>
                <a:rPr lang="en-US" sz="2000" b="1" kern="1200" dirty="0"/>
                <a:t>Incentive Programs:</a:t>
              </a:r>
            </a:p>
          </p:txBody>
        </p:sp>
        <p:sp>
          <p:nvSpPr>
            <p:cNvPr id="12" name="Freeform: Shape 11">
              <a:extLst>
                <a:ext uri="{FF2B5EF4-FFF2-40B4-BE49-F238E27FC236}">
                  <a16:creationId xmlns:a16="http://schemas.microsoft.com/office/drawing/2014/main" id="{BB1CE4C6-CCDA-12B8-A748-6C210268A9BA}"/>
                </a:ext>
              </a:extLst>
            </p:cNvPr>
            <p:cNvSpPr/>
            <p:nvPr/>
          </p:nvSpPr>
          <p:spPr>
            <a:xfrm>
              <a:off x="7970184" y="431295"/>
              <a:ext cx="3456912" cy="1148457"/>
            </a:xfrm>
            <a:custGeom>
              <a:avLst/>
              <a:gdLst>
                <a:gd name="connsiteX0" fmla="*/ 0 w 2772329"/>
                <a:gd name="connsiteY0" fmla="*/ 0 h 1148457"/>
                <a:gd name="connsiteX1" fmla="*/ 2772329 w 2772329"/>
                <a:gd name="connsiteY1" fmla="*/ 0 h 1148457"/>
                <a:gd name="connsiteX2" fmla="*/ 2772329 w 2772329"/>
                <a:gd name="connsiteY2" fmla="*/ 1148457 h 1148457"/>
                <a:gd name="connsiteX3" fmla="*/ 0 w 2772329"/>
                <a:gd name="connsiteY3" fmla="*/ 1148457 h 1148457"/>
                <a:gd name="connsiteX4" fmla="*/ 0 w 2772329"/>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329" h="1148457">
                  <a:moveTo>
                    <a:pt x="0" y="0"/>
                  </a:moveTo>
                  <a:lnTo>
                    <a:pt x="2772329" y="0"/>
                  </a:lnTo>
                  <a:lnTo>
                    <a:pt x="2772329"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285750" lvl="0" indent="-285750" algn="l" defTabSz="622300">
                <a:lnSpc>
                  <a:spcPct val="100000"/>
                </a:lnSpc>
                <a:spcBef>
                  <a:spcPct val="0"/>
                </a:spcBef>
                <a:spcAft>
                  <a:spcPct val="35000"/>
                </a:spcAft>
                <a:buFont typeface="Arial" panose="020B0604020202020204" pitchFamily="34" charset="0"/>
                <a:buChar char="•"/>
              </a:pPr>
              <a:r>
                <a:rPr lang="en-US" sz="2000" kern="1200" dirty="0">
                  <a:solidFill>
                    <a:schemeClr val="accent1">
                      <a:lumMod val="50000"/>
                    </a:schemeClr>
                  </a:solidFill>
                </a:rPr>
                <a:t>Utility bill forgiveness</a:t>
              </a:r>
              <a:endParaRPr lang="en-US" sz="2000" dirty="0">
                <a:solidFill>
                  <a:schemeClr val="accent1">
                    <a:lumMod val="50000"/>
                  </a:schemeClr>
                </a:solidFill>
              </a:endParaRPr>
            </a:p>
            <a:p>
              <a:pPr marL="285750" lvl="0" indent="-285750" algn="l" defTabSz="622300">
                <a:lnSpc>
                  <a:spcPct val="100000"/>
                </a:lnSpc>
                <a:spcBef>
                  <a:spcPct val="0"/>
                </a:spcBef>
                <a:spcAft>
                  <a:spcPct val="35000"/>
                </a:spcAft>
                <a:buFont typeface="Arial" panose="020B0604020202020204" pitchFamily="34" charset="0"/>
                <a:buChar char="•"/>
              </a:pPr>
              <a:r>
                <a:rPr lang="en-US" sz="2000" kern="1200" dirty="0">
                  <a:solidFill>
                    <a:schemeClr val="accent1">
                      <a:lumMod val="50000"/>
                    </a:schemeClr>
                  </a:solidFill>
                </a:rPr>
                <a:t>Loan repayment support.</a:t>
              </a:r>
            </a:p>
          </p:txBody>
        </p:sp>
        <p:sp>
          <p:nvSpPr>
            <p:cNvPr id="14" name="Rectangle: Rounded Corners 13">
              <a:extLst>
                <a:ext uri="{FF2B5EF4-FFF2-40B4-BE49-F238E27FC236}">
                  <a16:creationId xmlns:a16="http://schemas.microsoft.com/office/drawing/2014/main" id="{012F8D56-4B0C-6936-4F6B-319C181A9269}"/>
                </a:ext>
              </a:extLst>
            </p:cNvPr>
            <p:cNvSpPr/>
            <p:nvPr/>
          </p:nvSpPr>
          <p:spPr>
            <a:xfrm>
              <a:off x="4041648" y="1866868"/>
              <a:ext cx="7452360" cy="1148457"/>
            </a:xfrm>
            <a:prstGeom prst="roundRect">
              <a:avLst>
                <a:gd name="adj" fmla="val 10000"/>
              </a:avLst>
            </a:prstGeom>
            <a:effectLst>
              <a:innerShdw blurRad="63500" dist="50800" dir="2700000">
                <a:prstClr val="black">
                  <a:alpha val="50000"/>
                </a:prstClr>
              </a:innerShdw>
            </a:effectLst>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1" name="Rectangle 20" descr="Atom">
              <a:extLst>
                <a:ext uri="{FF2B5EF4-FFF2-40B4-BE49-F238E27FC236}">
                  <a16:creationId xmlns:a16="http://schemas.microsoft.com/office/drawing/2014/main" id="{8E7F86D3-FC92-3FBE-999C-EF845F766CBC}"/>
                </a:ext>
              </a:extLst>
            </p:cNvPr>
            <p:cNvSpPr/>
            <p:nvPr/>
          </p:nvSpPr>
          <p:spPr>
            <a:xfrm>
              <a:off x="4389056" y="2125271"/>
              <a:ext cx="631651" cy="631651"/>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23" name="Freeform: Shape 22">
              <a:extLst>
                <a:ext uri="{FF2B5EF4-FFF2-40B4-BE49-F238E27FC236}">
                  <a16:creationId xmlns:a16="http://schemas.microsoft.com/office/drawing/2014/main" id="{93CF9BE9-0507-342E-5F98-4EB6DBA616CD}"/>
                </a:ext>
              </a:extLst>
            </p:cNvPr>
            <p:cNvSpPr/>
            <p:nvPr/>
          </p:nvSpPr>
          <p:spPr>
            <a:xfrm>
              <a:off x="5072042" y="1866868"/>
              <a:ext cx="3353562" cy="1148457"/>
            </a:xfrm>
            <a:custGeom>
              <a:avLst/>
              <a:gdLst>
                <a:gd name="connsiteX0" fmla="*/ 0 w 3353562"/>
                <a:gd name="connsiteY0" fmla="*/ 0 h 1148457"/>
                <a:gd name="connsiteX1" fmla="*/ 3353562 w 3353562"/>
                <a:gd name="connsiteY1" fmla="*/ 0 h 1148457"/>
                <a:gd name="connsiteX2" fmla="*/ 3353562 w 3353562"/>
                <a:gd name="connsiteY2" fmla="*/ 1148457 h 1148457"/>
                <a:gd name="connsiteX3" fmla="*/ 0 w 3353562"/>
                <a:gd name="connsiteY3" fmla="*/ 1148457 h 1148457"/>
                <a:gd name="connsiteX4" fmla="*/ 0 w 3353562"/>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62" h="1148457">
                  <a:moveTo>
                    <a:pt x="0" y="0"/>
                  </a:moveTo>
                  <a:lnTo>
                    <a:pt x="3353562" y="0"/>
                  </a:lnTo>
                  <a:lnTo>
                    <a:pt x="3353562"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0" lvl="0" indent="0" algn="l" defTabSz="977900">
                <a:lnSpc>
                  <a:spcPct val="100000"/>
                </a:lnSpc>
                <a:spcBef>
                  <a:spcPct val="0"/>
                </a:spcBef>
                <a:spcAft>
                  <a:spcPct val="35000"/>
                </a:spcAft>
                <a:buNone/>
              </a:pPr>
              <a:r>
                <a:rPr lang="en-US" sz="2000" b="1" kern="1200" dirty="0"/>
                <a:t>Learning Opportunities:</a:t>
              </a:r>
            </a:p>
          </p:txBody>
        </p:sp>
        <p:sp>
          <p:nvSpPr>
            <p:cNvPr id="27" name="Freeform: Shape 26">
              <a:extLst>
                <a:ext uri="{FF2B5EF4-FFF2-40B4-BE49-F238E27FC236}">
                  <a16:creationId xmlns:a16="http://schemas.microsoft.com/office/drawing/2014/main" id="{541052F0-762F-EE7D-5140-52A623160291}"/>
                </a:ext>
              </a:extLst>
            </p:cNvPr>
            <p:cNvSpPr/>
            <p:nvPr/>
          </p:nvSpPr>
          <p:spPr>
            <a:xfrm>
              <a:off x="7966494" y="1866868"/>
              <a:ext cx="3793942" cy="1148457"/>
            </a:xfrm>
            <a:custGeom>
              <a:avLst/>
              <a:gdLst>
                <a:gd name="connsiteX0" fmla="*/ 0 w 2772329"/>
                <a:gd name="connsiteY0" fmla="*/ 0 h 1148457"/>
                <a:gd name="connsiteX1" fmla="*/ 2772329 w 2772329"/>
                <a:gd name="connsiteY1" fmla="*/ 0 h 1148457"/>
                <a:gd name="connsiteX2" fmla="*/ 2772329 w 2772329"/>
                <a:gd name="connsiteY2" fmla="*/ 1148457 h 1148457"/>
                <a:gd name="connsiteX3" fmla="*/ 0 w 2772329"/>
                <a:gd name="connsiteY3" fmla="*/ 1148457 h 1148457"/>
                <a:gd name="connsiteX4" fmla="*/ 0 w 2772329"/>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329" h="1148457">
                  <a:moveTo>
                    <a:pt x="0" y="0"/>
                  </a:moveTo>
                  <a:lnTo>
                    <a:pt x="2772329" y="0"/>
                  </a:lnTo>
                  <a:lnTo>
                    <a:pt x="2772329"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285750" lvl="0" indent="-285750" algn="l" defTabSz="488950">
                <a:lnSpc>
                  <a:spcPct val="100000"/>
                </a:lnSpc>
                <a:spcBef>
                  <a:spcPct val="0"/>
                </a:spcBef>
                <a:spcAft>
                  <a:spcPct val="35000"/>
                </a:spcAft>
                <a:buFont typeface="Arial" panose="020B0604020202020204" pitchFamily="34" charset="0"/>
                <a:buChar char="•"/>
              </a:pPr>
              <a:r>
                <a:rPr lang="en-US" kern="1200" dirty="0">
                  <a:solidFill>
                    <a:schemeClr val="accent1">
                      <a:lumMod val="50000"/>
                    </a:schemeClr>
                  </a:solidFill>
                </a:rPr>
                <a:t>Accelerators</a:t>
              </a:r>
              <a:endParaRPr lang="en-US" dirty="0">
                <a:solidFill>
                  <a:schemeClr val="accent1">
                    <a:lumMod val="50000"/>
                  </a:schemeClr>
                </a:solidFill>
              </a:endParaRPr>
            </a:p>
            <a:p>
              <a:pPr marL="285750" lvl="0" indent="-285750" algn="l" defTabSz="488950">
                <a:lnSpc>
                  <a:spcPct val="100000"/>
                </a:lnSpc>
                <a:spcBef>
                  <a:spcPct val="0"/>
                </a:spcBef>
                <a:spcAft>
                  <a:spcPct val="35000"/>
                </a:spcAft>
                <a:buFont typeface="Arial" panose="020B0604020202020204" pitchFamily="34" charset="0"/>
                <a:buChar char="•"/>
              </a:pPr>
              <a:r>
                <a:rPr lang="en-US" kern="1200" dirty="0">
                  <a:solidFill>
                    <a:schemeClr val="accent1">
                      <a:lumMod val="50000"/>
                    </a:schemeClr>
                  </a:solidFill>
                </a:rPr>
                <a:t>Business courses</a:t>
              </a:r>
              <a:endParaRPr lang="en-US" dirty="0">
                <a:solidFill>
                  <a:schemeClr val="accent1">
                    <a:lumMod val="50000"/>
                  </a:schemeClr>
                </a:solidFill>
              </a:endParaRPr>
            </a:p>
            <a:p>
              <a:pPr marL="285750" lvl="0" indent="-285750" algn="l" defTabSz="488950">
                <a:lnSpc>
                  <a:spcPct val="100000"/>
                </a:lnSpc>
                <a:spcBef>
                  <a:spcPct val="0"/>
                </a:spcBef>
                <a:spcAft>
                  <a:spcPct val="35000"/>
                </a:spcAft>
                <a:buFont typeface="Arial" panose="020B0604020202020204" pitchFamily="34" charset="0"/>
                <a:buChar char="•"/>
              </a:pPr>
              <a:r>
                <a:rPr lang="en-US" kern="1200" dirty="0">
                  <a:solidFill>
                    <a:schemeClr val="accent1">
                      <a:lumMod val="50000"/>
                    </a:schemeClr>
                  </a:solidFill>
                </a:rPr>
                <a:t>Access to networks and capital.</a:t>
              </a:r>
            </a:p>
          </p:txBody>
        </p:sp>
        <p:sp>
          <p:nvSpPr>
            <p:cNvPr id="28" name="Rectangle: Rounded Corners 27">
              <a:extLst>
                <a:ext uri="{FF2B5EF4-FFF2-40B4-BE49-F238E27FC236}">
                  <a16:creationId xmlns:a16="http://schemas.microsoft.com/office/drawing/2014/main" id="{B05D7F54-4A2A-73C6-4710-D4DA34FE7F72}"/>
                </a:ext>
              </a:extLst>
            </p:cNvPr>
            <p:cNvSpPr/>
            <p:nvPr/>
          </p:nvSpPr>
          <p:spPr>
            <a:xfrm>
              <a:off x="4041648" y="3302440"/>
              <a:ext cx="7452360" cy="1148457"/>
            </a:xfrm>
            <a:prstGeom prst="roundRect">
              <a:avLst>
                <a:gd name="adj" fmla="val 10000"/>
              </a:avLst>
            </a:prstGeom>
            <a:effectLst>
              <a:innerShdw blurRad="63500" dist="50800" dir="2700000">
                <a:prstClr val="black">
                  <a:alpha val="50000"/>
                </a:prstClr>
              </a:innerShdw>
            </a:effectLst>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Rectangle 28" descr="Money">
              <a:extLst>
                <a:ext uri="{FF2B5EF4-FFF2-40B4-BE49-F238E27FC236}">
                  <a16:creationId xmlns:a16="http://schemas.microsoft.com/office/drawing/2014/main" id="{813B765D-E872-A996-9891-63AFF38B46B3}"/>
                </a:ext>
              </a:extLst>
            </p:cNvPr>
            <p:cNvSpPr/>
            <p:nvPr/>
          </p:nvSpPr>
          <p:spPr>
            <a:xfrm>
              <a:off x="4389056" y="3560843"/>
              <a:ext cx="631651" cy="631651"/>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30" name="Freeform: Shape 29">
              <a:extLst>
                <a:ext uri="{FF2B5EF4-FFF2-40B4-BE49-F238E27FC236}">
                  <a16:creationId xmlns:a16="http://schemas.microsoft.com/office/drawing/2014/main" id="{CBCBB807-DB0E-92E0-6BCD-95DC8BF95108}"/>
                </a:ext>
              </a:extLst>
            </p:cNvPr>
            <p:cNvSpPr/>
            <p:nvPr/>
          </p:nvSpPr>
          <p:spPr>
            <a:xfrm>
              <a:off x="5072042" y="3302440"/>
              <a:ext cx="3353562" cy="1148457"/>
            </a:xfrm>
            <a:custGeom>
              <a:avLst/>
              <a:gdLst>
                <a:gd name="connsiteX0" fmla="*/ 0 w 3353562"/>
                <a:gd name="connsiteY0" fmla="*/ 0 h 1148457"/>
                <a:gd name="connsiteX1" fmla="*/ 3353562 w 3353562"/>
                <a:gd name="connsiteY1" fmla="*/ 0 h 1148457"/>
                <a:gd name="connsiteX2" fmla="*/ 3353562 w 3353562"/>
                <a:gd name="connsiteY2" fmla="*/ 1148457 h 1148457"/>
                <a:gd name="connsiteX3" fmla="*/ 0 w 3353562"/>
                <a:gd name="connsiteY3" fmla="*/ 1148457 h 1148457"/>
                <a:gd name="connsiteX4" fmla="*/ 0 w 3353562"/>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62" h="1148457">
                  <a:moveTo>
                    <a:pt x="0" y="0"/>
                  </a:moveTo>
                  <a:lnTo>
                    <a:pt x="3353562" y="0"/>
                  </a:lnTo>
                  <a:lnTo>
                    <a:pt x="3353562"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0" lvl="0" indent="0" algn="l" defTabSz="977900">
                <a:lnSpc>
                  <a:spcPct val="100000"/>
                </a:lnSpc>
                <a:spcBef>
                  <a:spcPct val="0"/>
                </a:spcBef>
                <a:spcAft>
                  <a:spcPct val="35000"/>
                </a:spcAft>
                <a:buNone/>
              </a:pPr>
              <a:r>
                <a:rPr lang="en-US" sz="2000" b="1" kern="1200" dirty="0"/>
                <a:t>Tax Credits:</a:t>
              </a:r>
            </a:p>
          </p:txBody>
        </p:sp>
        <p:sp>
          <p:nvSpPr>
            <p:cNvPr id="31" name="Freeform: Shape 30">
              <a:extLst>
                <a:ext uri="{FF2B5EF4-FFF2-40B4-BE49-F238E27FC236}">
                  <a16:creationId xmlns:a16="http://schemas.microsoft.com/office/drawing/2014/main" id="{64EAB958-CD83-8BBE-9E3C-BB0D642DE654}"/>
                </a:ext>
              </a:extLst>
            </p:cNvPr>
            <p:cNvSpPr/>
            <p:nvPr/>
          </p:nvSpPr>
          <p:spPr>
            <a:xfrm>
              <a:off x="8001248" y="3333062"/>
              <a:ext cx="3017801" cy="1148457"/>
            </a:xfrm>
            <a:custGeom>
              <a:avLst/>
              <a:gdLst>
                <a:gd name="connsiteX0" fmla="*/ 0 w 2772329"/>
                <a:gd name="connsiteY0" fmla="*/ 0 h 1148457"/>
                <a:gd name="connsiteX1" fmla="*/ 2772329 w 2772329"/>
                <a:gd name="connsiteY1" fmla="*/ 0 h 1148457"/>
                <a:gd name="connsiteX2" fmla="*/ 2772329 w 2772329"/>
                <a:gd name="connsiteY2" fmla="*/ 1148457 h 1148457"/>
                <a:gd name="connsiteX3" fmla="*/ 0 w 2772329"/>
                <a:gd name="connsiteY3" fmla="*/ 1148457 h 1148457"/>
                <a:gd name="connsiteX4" fmla="*/ 0 w 2772329"/>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329" h="1148457">
                  <a:moveTo>
                    <a:pt x="0" y="0"/>
                  </a:moveTo>
                  <a:lnTo>
                    <a:pt x="2772329" y="0"/>
                  </a:lnTo>
                  <a:lnTo>
                    <a:pt x="2772329"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285750" lvl="0" indent="-285750" algn="l" defTabSz="488950">
                <a:lnSpc>
                  <a:spcPct val="100000"/>
                </a:lnSpc>
                <a:spcBef>
                  <a:spcPct val="0"/>
                </a:spcBef>
                <a:spcAft>
                  <a:spcPct val="35000"/>
                </a:spcAft>
                <a:buFont typeface="Arial" panose="020B0604020202020204" pitchFamily="34" charset="0"/>
                <a:buChar char="•"/>
              </a:pPr>
              <a:r>
                <a:rPr lang="en-US" sz="2000" kern="1200" dirty="0">
                  <a:solidFill>
                    <a:schemeClr val="accent1">
                      <a:lumMod val="50000"/>
                    </a:schemeClr>
                  </a:solidFill>
                </a:rPr>
                <a:t>Financial incentives through tax reductions.</a:t>
              </a:r>
            </a:p>
          </p:txBody>
        </p:sp>
        <p:sp>
          <p:nvSpPr>
            <p:cNvPr id="32" name="Rectangle: Rounded Corners 31">
              <a:extLst>
                <a:ext uri="{FF2B5EF4-FFF2-40B4-BE49-F238E27FC236}">
                  <a16:creationId xmlns:a16="http://schemas.microsoft.com/office/drawing/2014/main" id="{7227D5DC-E945-6A70-CBB6-251F1A1B1410}"/>
                </a:ext>
              </a:extLst>
            </p:cNvPr>
            <p:cNvSpPr/>
            <p:nvPr/>
          </p:nvSpPr>
          <p:spPr>
            <a:xfrm>
              <a:off x="4041648" y="4738012"/>
              <a:ext cx="7452360" cy="1148457"/>
            </a:xfrm>
            <a:prstGeom prst="roundRect">
              <a:avLst>
                <a:gd name="adj" fmla="val 10000"/>
              </a:avLst>
            </a:prstGeom>
            <a:effectLst>
              <a:innerShdw blurRad="63500" dist="50800" dir="2700000">
                <a:prstClr val="black">
                  <a:alpha val="50000"/>
                </a:prstClr>
              </a:innerShdw>
            </a:effectLst>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3" name="Rectangle 32" descr="Euro">
              <a:extLst>
                <a:ext uri="{FF2B5EF4-FFF2-40B4-BE49-F238E27FC236}">
                  <a16:creationId xmlns:a16="http://schemas.microsoft.com/office/drawing/2014/main" id="{2B50D3BA-1E3B-EEA3-F9FF-32CF23717FC5}"/>
                </a:ext>
              </a:extLst>
            </p:cNvPr>
            <p:cNvSpPr/>
            <p:nvPr/>
          </p:nvSpPr>
          <p:spPr>
            <a:xfrm>
              <a:off x="4389056" y="4996415"/>
              <a:ext cx="631651" cy="631651"/>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34" name="Freeform: Shape 33">
              <a:extLst>
                <a:ext uri="{FF2B5EF4-FFF2-40B4-BE49-F238E27FC236}">
                  <a16:creationId xmlns:a16="http://schemas.microsoft.com/office/drawing/2014/main" id="{8F9D8961-A4CC-247D-193D-2E46384B2C84}"/>
                </a:ext>
              </a:extLst>
            </p:cNvPr>
            <p:cNvSpPr/>
            <p:nvPr/>
          </p:nvSpPr>
          <p:spPr>
            <a:xfrm>
              <a:off x="5020235" y="4738012"/>
              <a:ext cx="3353562" cy="1148457"/>
            </a:xfrm>
            <a:custGeom>
              <a:avLst/>
              <a:gdLst>
                <a:gd name="connsiteX0" fmla="*/ 0 w 3353562"/>
                <a:gd name="connsiteY0" fmla="*/ 0 h 1148457"/>
                <a:gd name="connsiteX1" fmla="*/ 3353562 w 3353562"/>
                <a:gd name="connsiteY1" fmla="*/ 0 h 1148457"/>
                <a:gd name="connsiteX2" fmla="*/ 3353562 w 3353562"/>
                <a:gd name="connsiteY2" fmla="*/ 1148457 h 1148457"/>
                <a:gd name="connsiteX3" fmla="*/ 0 w 3353562"/>
                <a:gd name="connsiteY3" fmla="*/ 1148457 h 1148457"/>
                <a:gd name="connsiteX4" fmla="*/ 0 w 3353562"/>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3562" h="1148457">
                  <a:moveTo>
                    <a:pt x="0" y="0"/>
                  </a:moveTo>
                  <a:lnTo>
                    <a:pt x="3353562" y="0"/>
                  </a:lnTo>
                  <a:lnTo>
                    <a:pt x="3353562"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0" lvl="0" indent="0" algn="l" defTabSz="977900">
                <a:lnSpc>
                  <a:spcPct val="100000"/>
                </a:lnSpc>
                <a:spcBef>
                  <a:spcPct val="0"/>
                </a:spcBef>
                <a:spcAft>
                  <a:spcPct val="35000"/>
                </a:spcAft>
                <a:buNone/>
              </a:pPr>
              <a:r>
                <a:rPr lang="en-US" sz="2000" b="1" kern="1200" dirty="0">
                  <a:solidFill>
                    <a:schemeClr val="tx1"/>
                  </a:solidFill>
                </a:rPr>
                <a:t>Investor Opportunities:</a:t>
              </a:r>
            </a:p>
          </p:txBody>
        </p:sp>
        <p:sp>
          <p:nvSpPr>
            <p:cNvPr id="35" name="Freeform: Shape 34">
              <a:extLst>
                <a:ext uri="{FF2B5EF4-FFF2-40B4-BE49-F238E27FC236}">
                  <a16:creationId xmlns:a16="http://schemas.microsoft.com/office/drawing/2014/main" id="{0ED8C021-AD76-026C-E047-BE637351BE5E}"/>
                </a:ext>
              </a:extLst>
            </p:cNvPr>
            <p:cNvSpPr/>
            <p:nvPr/>
          </p:nvSpPr>
          <p:spPr>
            <a:xfrm>
              <a:off x="8006624" y="4738012"/>
              <a:ext cx="3544154" cy="1148457"/>
            </a:xfrm>
            <a:custGeom>
              <a:avLst/>
              <a:gdLst>
                <a:gd name="connsiteX0" fmla="*/ 0 w 2772329"/>
                <a:gd name="connsiteY0" fmla="*/ 0 h 1148457"/>
                <a:gd name="connsiteX1" fmla="*/ 2772329 w 2772329"/>
                <a:gd name="connsiteY1" fmla="*/ 0 h 1148457"/>
                <a:gd name="connsiteX2" fmla="*/ 2772329 w 2772329"/>
                <a:gd name="connsiteY2" fmla="*/ 1148457 h 1148457"/>
                <a:gd name="connsiteX3" fmla="*/ 0 w 2772329"/>
                <a:gd name="connsiteY3" fmla="*/ 1148457 h 1148457"/>
                <a:gd name="connsiteX4" fmla="*/ 0 w 2772329"/>
                <a:gd name="connsiteY4" fmla="*/ 0 h 1148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329" h="1148457">
                  <a:moveTo>
                    <a:pt x="0" y="0"/>
                  </a:moveTo>
                  <a:lnTo>
                    <a:pt x="2772329" y="0"/>
                  </a:lnTo>
                  <a:lnTo>
                    <a:pt x="2772329" y="1148457"/>
                  </a:lnTo>
                  <a:lnTo>
                    <a:pt x="0" y="11484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545" tIns="121545" rIns="121545" bIns="121545" numCol="1" spcCol="1270" anchor="ctr" anchorCtr="0">
              <a:noAutofit/>
            </a:bodyPr>
            <a:lstStyle/>
            <a:p>
              <a:pPr marL="285750" lvl="0" indent="-285750" algn="l" defTabSz="488950">
                <a:lnSpc>
                  <a:spcPct val="100000"/>
                </a:lnSpc>
                <a:spcBef>
                  <a:spcPct val="0"/>
                </a:spcBef>
                <a:spcAft>
                  <a:spcPct val="35000"/>
                </a:spcAft>
                <a:buFont typeface="Arial" panose="020B0604020202020204" pitchFamily="34" charset="0"/>
                <a:buChar char="•"/>
              </a:pPr>
              <a:r>
                <a:rPr lang="en-US" sz="1600" kern="1200" dirty="0">
                  <a:solidFill>
                    <a:schemeClr val="accent1">
                      <a:lumMod val="50000"/>
                    </a:schemeClr>
                  </a:solidFill>
                </a:rPr>
                <a:t>Accelerators, pitch competitions, angel investors, and fund requests.</a:t>
              </a:r>
            </a:p>
            <a:p>
              <a:pPr marL="285750" lvl="0" indent="-285750" algn="l" defTabSz="488950">
                <a:lnSpc>
                  <a:spcPct val="100000"/>
                </a:lnSpc>
                <a:spcBef>
                  <a:spcPct val="0"/>
                </a:spcBef>
                <a:spcAft>
                  <a:spcPct val="35000"/>
                </a:spcAft>
                <a:buFont typeface="Arial" panose="020B0604020202020204" pitchFamily="34" charset="0"/>
                <a:buChar char="•"/>
              </a:pPr>
              <a:r>
                <a:rPr lang="en-US" sz="1600" kern="1200" dirty="0">
                  <a:solidFill>
                    <a:schemeClr val="accent1">
                      <a:lumMod val="50000"/>
                    </a:schemeClr>
                  </a:solidFill>
                </a:rPr>
                <a:t>Funding amounts range from $20K to $500K.</a:t>
              </a:r>
            </a:p>
          </p:txBody>
        </p:sp>
      </p:grpSp>
      <p:sp>
        <p:nvSpPr>
          <p:cNvPr id="36" name="Rectangle 35">
            <a:extLst>
              <a:ext uri="{FF2B5EF4-FFF2-40B4-BE49-F238E27FC236}">
                <a16:creationId xmlns:a16="http://schemas.microsoft.com/office/drawing/2014/main" id="{0EA0D03B-8033-47CA-86F2-777ECAAD7597}"/>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10">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64473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troit-vertical.jpg"/>
          <p:cNvPicPr>
            <a:picLocks noGrp="1" noChangeAspect="1"/>
          </p:cNvPicPr>
          <p:nvPr>
            <p:ph type="pic" sz="quarter" idx="11"/>
          </p:nvPr>
        </p:nvPicPr>
        <p:blipFill>
          <a:blip r:embed="rId3"/>
          <a:srcRect r="6173"/>
          <a:stretch>
            <a:fillRect/>
          </a:stretch>
        </p:blipFill>
        <p:spPr>
          <a:xfrm>
            <a:off x="1" y="-11549"/>
            <a:ext cx="12191999" cy="6869549"/>
          </a:xfrm>
        </p:spPr>
      </p:pic>
      <p:pic>
        <p:nvPicPr>
          <p:cNvPr id="1026" name="Picture 2" descr="C:\Users\pedel\Downloads\grand-rapids-banner (1).jpg"/>
          <p:cNvPicPr>
            <a:picLocks noChangeAspect="1" noChangeArrowheads="1"/>
          </p:cNvPicPr>
          <p:nvPr/>
        </p:nvPicPr>
        <p:blipFill>
          <a:blip r:embed="rId4"/>
          <a:srcRect t="11647"/>
          <a:stretch>
            <a:fillRect/>
          </a:stretch>
        </p:blipFill>
        <p:spPr bwMode="auto">
          <a:xfrm>
            <a:off x="6137938" y="4902154"/>
            <a:ext cx="6054060" cy="1956823"/>
          </a:xfrm>
          <a:prstGeom prst="rect">
            <a:avLst/>
          </a:prstGeom>
          <a:noFill/>
        </p:spPr>
      </p:pic>
      <p:sp>
        <p:nvSpPr>
          <p:cNvPr id="14" name="Rectangle 13">
            <a:extLst>
              <a:ext uri="{FF2B5EF4-FFF2-40B4-BE49-F238E27FC236}">
                <a16:creationId xmlns:a16="http://schemas.microsoft.com/office/drawing/2014/main" id="{FA89F624-98BC-4CC2-960A-A7310B74D470}"/>
              </a:ext>
            </a:extLst>
          </p:cNvPr>
          <p:cNvSpPr/>
          <p:nvPr/>
        </p:nvSpPr>
        <p:spPr>
          <a:xfrm>
            <a:off x="384837" y="-11549"/>
            <a:ext cx="5753101" cy="6858000"/>
          </a:xfrm>
          <a:prstGeom prst="rect">
            <a:avLst/>
          </a:prstGeom>
          <a:solidFill>
            <a:srgbClr val="00206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89F624-98BC-4CC2-960A-A7310B74D470}"/>
              </a:ext>
            </a:extLst>
          </p:cNvPr>
          <p:cNvSpPr/>
          <p:nvPr/>
        </p:nvSpPr>
        <p:spPr>
          <a:xfrm>
            <a:off x="-1" y="0"/>
            <a:ext cx="5753101" cy="6858000"/>
          </a:xfrm>
          <a:prstGeom prst="rect">
            <a:avLst/>
          </a:prstGeom>
          <a:solidFill>
            <a:srgbClr val="C0000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B361BF8-6706-4EA1-A855-E7458DD1B768}"/>
              </a:ext>
            </a:extLst>
          </p:cNvPr>
          <p:cNvSpPr txBox="1"/>
          <p:nvPr/>
        </p:nvSpPr>
        <p:spPr>
          <a:xfrm>
            <a:off x="697955" y="886086"/>
            <a:ext cx="5055146" cy="4708981"/>
          </a:xfrm>
          <a:prstGeom prst="rect">
            <a:avLst/>
          </a:prstGeom>
          <a:noFill/>
        </p:spPr>
        <p:txBody>
          <a:bodyPr wrap="square" rtlCol="0">
            <a:spAutoFit/>
          </a:bodyPr>
          <a:lstStyle/>
          <a:p>
            <a:r>
              <a:rPr lang="en-US" sz="6000" dirty="0">
                <a:solidFill>
                  <a:schemeClr val="bg2"/>
                </a:solidFill>
                <a:latin typeface="Big Shoulders Inline Text Extra" pitchFamily="2" charset="0"/>
              </a:rPr>
              <a:t>Mastering Resources: </a:t>
            </a:r>
          </a:p>
          <a:p>
            <a:r>
              <a:rPr lang="en-US" sz="6000" dirty="0">
                <a:solidFill>
                  <a:schemeClr val="bg2"/>
                </a:solidFill>
                <a:latin typeface="Big Shoulders Inline Text Extra" pitchFamily="2" charset="0"/>
              </a:rPr>
              <a:t>Unlocking the Keys to Success</a:t>
            </a:r>
          </a:p>
          <a:p>
            <a:endParaRPr lang="en-US" sz="6000" dirty="0">
              <a:solidFill>
                <a:schemeClr val="bg2"/>
              </a:solidFill>
              <a:latin typeface="Big Shoulders Inline Text Extra" pitchFamily="2" charset="0"/>
            </a:endParaRPr>
          </a:p>
        </p:txBody>
      </p:sp>
      <p:sp>
        <p:nvSpPr>
          <p:cNvPr id="67" name="Rectangle 66">
            <a:extLst>
              <a:ext uri="{FF2B5EF4-FFF2-40B4-BE49-F238E27FC236}">
                <a16:creationId xmlns:a16="http://schemas.microsoft.com/office/drawing/2014/main" id="{4EE6184E-7EA5-466E-AB34-45C91976E931}"/>
              </a:ext>
            </a:extLst>
          </p:cNvPr>
          <p:cNvSpPr/>
          <p:nvPr/>
        </p:nvSpPr>
        <p:spPr>
          <a:xfrm>
            <a:off x="8307403" y="4902154"/>
            <a:ext cx="3884596" cy="1408406"/>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229A0FF-6140-4AF5-A67E-09CA6CE1522A}"/>
              </a:ext>
            </a:extLst>
          </p:cNvPr>
          <p:cNvSpPr/>
          <p:nvPr/>
        </p:nvSpPr>
        <p:spPr>
          <a:xfrm>
            <a:off x="0" y="2315837"/>
            <a:ext cx="384837" cy="2900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lumMod val="75000"/>
                </a:schemeClr>
              </a:solidFill>
            </a:endParaRPr>
          </a:p>
        </p:txBody>
      </p:sp>
      <p:sp>
        <p:nvSpPr>
          <p:cNvPr id="69" name="Rectangle 68">
            <a:extLst>
              <a:ext uri="{FF2B5EF4-FFF2-40B4-BE49-F238E27FC236}">
                <a16:creationId xmlns:a16="http://schemas.microsoft.com/office/drawing/2014/main" id="{F4B6478B-7C2E-429E-A279-36F4E62C2B6E}"/>
              </a:ext>
            </a:extLst>
          </p:cNvPr>
          <p:cNvSpPr/>
          <p:nvPr/>
        </p:nvSpPr>
        <p:spPr>
          <a:xfrm>
            <a:off x="11526169" y="4902153"/>
            <a:ext cx="665830" cy="140840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7FDDF972-5BF1-4B67-A9C8-53C870E6BAC4}"/>
              </a:ext>
            </a:extLst>
          </p:cNvPr>
          <p:cNvSpPr/>
          <p:nvPr/>
        </p:nvSpPr>
        <p:spPr>
          <a:xfrm>
            <a:off x="11935585" y="4902153"/>
            <a:ext cx="256413" cy="1408407"/>
          </a:xfrm>
          <a:prstGeom prst="rect">
            <a:avLst/>
          </a:prstGeom>
          <a:solidFill>
            <a:srgbClr val="C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1808" y="4530613"/>
            <a:ext cx="3890191" cy="1323439"/>
          </a:xfrm>
          <a:prstGeom prst="rect">
            <a:avLst/>
          </a:prstGeom>
        </p:spPr>
        <p:txBody>
          <a:bodyPr wrap="square">
            <a:spAutoFit/>
          </a:bodyPr>
          <a:lstStyle/>
          <a:p>
            <a:r>
              <a:rPr lang="en-US" sz="8000" dirty="0">
                <a:solidFill>
                  <a:srgbClr val="FFC000"/>
                </a:solidFill>
                <a:latin typeface="Big Shoulders Inline Text Extra" pitchFamily="2" charset="0"/>
              </a:rPr>
              <a:t>WEBINAR</a:t>
            </a:r>
          </a:p>
        </p:txBody>
      </p:sp>
      <p:sp>
        <p:nvSpPr>
          <p:cNvPr id="15" name="TextBox 14">
            <a:extLst>
              <a:ext uri="{FF2B5EF4-FFF2-40B4-BE49-F238E27FC236}">
                <a16:creationId xmlns:a16="http://schemas.microsoft.com/office/drawing/2014/main" id="{A85D30FE-07E7-9845-BF5C-77B5659A93DB}"/>
              </a:ext>
            </a:extLst>
          </p:cNvPr>
          <p:cNvSpPr txBox="1"/>
          <p:nvPr/>
        </p:nvSpPr>
        <p:spPr>
          <a:xfrm rot="16200000">
            <a:off x="-1450321" y="3163805"/>
            <a:ext cx="3269976" cy="369332"/>
          </a:xfrm>
          <a:prstGeom prst="rect">
            <a:avLst/>
          </a:prstGeom>
          <a:noFill/>
        </p:spPr>
        <p:txBody>
          <a:bodyPr wrap="square" rtlCol="0">
            <a:spAutoFit/>
          </a:bodyPr>
          <a:lstStyle/>
          <a:p>
            <a:r>
              <a:rPr lang="en-US" b="1" dirty="0">
                <a:solidFill>
                  <a:schemeClr val="bg1"/>
                </a:solidFill>
                <a:latin typeface="Agency FB" pitchFamily="34" charset="0"/>
                <a:cs typeface="Poppins Medium" pitchFamily="2" charset="77"/>
              </a:rPr>
              <a:t>NVBDC.ORG/NVBDC-SERVICES</a:t>
            </a:r>
          </a:p>
        </p:txBody>
      </p:sp>
      <p:pic>
        <p:nvPicPr>
          <p:cNvPr id="17" name="Picture 16" descr="logo bar nvbdc.png"/>
          <p:cNvPicPr>
            <a:picLocks noChangeAspect="1"/>
          </p:cNvPicPr>
          <p:nvPr/>
        </p:nvPicPr>
        <p:blipFill>
          <a:blip r:embed="rId5"/>
          <a:stretch>
            <a:fillRect/>
          </a:stretch>
        </p:blipFill>
        <p:spPr>
          <a:xfrm>
            <a:off x="8436189" y="5004881"/>
            <a:ext cx="3007788" cy="993726"/>
          </a:xfrm>
          <a:prstGeom prst="rect">
            <a:avLst/>
          </a:prstGeom>
        </p:spPr>
      </p:pic>
    </p:spTree>
    <p:extLst>
      <p:ext uri="{BB962C8B-B14F-4D97-AF65-F5344CB8AC3E}">
        <p14:creationId xmlns:p14="http://schemas.microsoft.com/office/powerpoint/2010/main" val="152561278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6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accel="20000" decel="6000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1000" fill="hold"/>
                                        <p:tgtEl>
                                          <p:spTgt spid="56"/>
                                        </p:tgtEl>
                                        <p:attrNameLst>
                                          <p:attrName>ppt_x</p:attrName>
                                        </p:attrNameLst>
                                      </p:cBhvr>
                                      <p:tavLst>
                                        <p:tav tm="0">
                                          <p:val>
                                            <p:strVal val="0-#ppt_w/2"/>
                                          </p:val>
                                        </p:tav>
                                        <p:tav tm="100000">
                                          <p:val>
                                            <p:strVal val="#ppt_x"/>
                                          </p:val>
                                        </p:tav>
                                      </p:tavLst>
                                    </p:anim>
                                    <p:anim calcmode="lin" valueType="num">
                                      <p:cBhvr additive="base">
                                        <p:cTn id="12" dur="10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8" accel="20000" decel="6000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000" fill="hold"/>
                                        <p:tgtEl>
                                          <p:spTgt spid="68"/>
                                        </p:tgtEl>
                                        <p:attrNameLst>
                                          <p:attrName>ppt_x</p:attrName>
                                        </p:attrNameLst>
                                      </p:cBhvr>
                                      <p:tavLst>
                                        <p:tav tm="0">
                                          <p:val>
                                            <p:strVal val="0-#ppt_w/2"/>
                                          </p:val>
                                        </p:tav>
                                        <p:tav tm="100000">
                                          <p:val>
                                            <p:strVal val="#ppt_x"/>
                                          </p:val>
                                        </p:tav>
                                      </p:tavLst>
                                    </p:anim>
                                    <p:anim calcmode="lin" valueType="num">
                                      <p:cBhvr additive="base">
                                        <p:cTn id="16" dur="1000" fill="hold"/>
                                        <p:tgtEl>
                                          <p:spTgt spid="68"/>
                                        </p:tgtEl>
                                        <p:attrNameLst>
                                          <p:attrName>ppt_y</p:attrName>
                                        </p:attrNameLst>
                                      </p:cBhvr>
                                      <p:tavLst>
                                        <p:tav tm="0">
                                          <p:val>
                                            <p:strVal val="#ppt_y"/>
                                          </p:val>
                                        </p:tav>
                                        <p:tav tm="100000">
                                          <p:val>
                                            <p:strVal val="#ppt_y"/>
                                          </p:val>
                                        </p:tav>
                                      </p:tavLst>
                                    </p:anim>
                                  </p:childTnLst>
                                </p:cTn>
                              </p:par>
                              <p:par>
                                <p:cTn id="17" presetID="2" presetClass="entr" presetSubtype="2" accel="20000" decel="6000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1+#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2" accel="20000" decel="6000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 calcmode="lin" valueType="num">
                                      <p:cBhvr additive="base">
                                        <p:cTn id="23" dur="1000" fill="hold"/>
                                        <p:tgtEl>
                                          <p:spTgt spid="69"/>
                                        </p:tgtEl>
                                        <p:attrNameLst>
                                          <p:attrName>ppt_x</p:attrName>
                                        </p:attrNameLst>
                                      </p:cBhvr>
                                      <p:tavLst>
                                        <p:tav tm="0">
                                          <p:val>
                                            <p:strVal val="1+#ppt_w/2"/>
                                          </p:val>
                                        </p:tav>
                                        <p:tav tm="100000">
                                          <p:val>
                                            <p:strVal val="#ppt_x"/>
                                          </p:val>
                                        </p:tav>
                                      </p:tavLst>
                                    </p:anim>
                                    <p:anim calcmode="lin" valueType="num">
                                      <p:cBhvr additive="base">
                                        <p:cTn id="24" dur="1000" fill="hold"/>
                                        <p:tgtEl>
                                          <p:spTgt spid="69"/>
                                        </p:tgtEl>
                                        <p:attrNameLst>
                                          <p:attrName>ppt_y</p:attrName>
                                        </p:attrNameLst>
                                      </p:cBhvr>
                                      <p:tavLst>
                                        <p:tav tm="0">
                                          <p:val>
                                            <p:strVal val="#ppt_y"/>
                                          </p:val>
                                        </p:tav>
                                        <p:tav tm="100000">
                                          <p:val>
                                            <p:strVal val="#ppt_y"/>
                                          </p:val>
                                        </p:tav>
                                      </p:tavLst>
                                    </p:anim>
                                  </p:childTnLst>
                                </p:cTn>
                              </p:par>
                              <p:par>
                                <p:cTn id="25" presetID="2" presetClass="entr" presetSubtype="2" accel="20000" decel="6000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1000" fill="hold"/>
                                        <p:tgtEl>
                                          <p:spTgt spid="70"/>
                                        </p:tgtEl>
                                        <p:attrNameLst>
                                          <p:attrName>ppt_x</p:attrName>
                                        </p:attrNameLst>
                                      </p:cBhvr>
                                      <p:tavLst>
                                        <p:tav tm="0">
                                          <p:val>
                                            <p:strVal val="1+#ppt_w/2"/>
                                          </p:val>
                                        </p:tav>
                                        <p:tav tm="100000">
                                          <p:val>
                                            <p:strVal val="#ppt_x"/>
                                          </p:val>
                                        </p:tav>
                                      </p:tavLst>
                                    </p:anim>
                                    <p:anim calcmode="lin" valueType="num">
                                      <p:cBhvr additive="base">
                                        <p:cTn id="28" dur="1000" fill="hold"/>
                                        <p:tgtEl>
                                          <p:spTgt spid="70"/>
                                        </p:tgtEl>
                                        <p:attrNameLst>
                                          <p:attrName>ppt_y</p:attrName>
                                        </p:attrNameLst>
                                      </p:cBhvr>
                                      <p:tavLst>
                                        <p:tav tm="0">
                                          <p:val>
                                            <p:strVal val="#ppt_y"/>
                                          </p:val>
                                        </p:tav>
                                        <p:tav tm="100000">
                                          <p:val>
                                            <p:strVal val="#ppt_y"/>
                                          </p:val>
                                        </p:tav>
                                      </p:tavLst>
                                    </p:anim>
                                  </p:childTnLst>
                                </p:cTn>
                              </p:par>
                              <p:par>
                                <p:cTn id="29" presetID="2" presetClass="entr" presetSubtype="8" accel="20000" decel="60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0-#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56" grpId="0"/>
      <p:bldP spid="67" grpId="0" animBg="1"/>
      <p:bldP spid="68" grpId="0" animBg="1"/>
      <p:bldP spid="69" grpId="0" animBg="1"/>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9350-6BB8-BA5E-D86E-B248BF0A6DC5}"/>
              </a:ext>
            </a:extLst>
          </p:cNvPr>
          <p:cNvSpPr>
            <a:spLocks noGrp="1"/>
          </p:cNvSpPr>
          <p:nvPr>
            <p:ph type="title"/>
          </p:nvPr>
        </p:nvSpPr>
        <p:spPr>
          <a:xfrm>
            <a:off x="1115568" y="633384"/>
            <a:ext cx="10168128" cy="1179576"/>
          </a:xfrm>
        </p:spPr>
        <p:txBody>
          <a:bodyPr>
            <a:normAutofit/>
          </a:bodyPr>
          <a:lstStyle/>
          <a:p>
            <a:r>
              <a:rPr lang="en-US" sz="6000" b="1" dirty="0"/>
              <a:t>Loans: Fuel for Your Business</a:t>
            </a:r>
          </a:p>
        </p:txBody>
      </p:sp>
      <p:graphicFrame>
        <p:nvGraphicFramePr>
          <p:cNvPr id="7" name="Content Placeholder 2">
            <a:extLst>
              <a:ext uri="{FF2B5EF4-FFF2-40B4-BE49-F238E27FC236}">
                <a16:creationId xmlns:a16="http://schemas.microsoft.com/office/drawing/2014/main" id="{441CD27B-7F3F-D57F-0062-392613D56CB7}"/>
              </a:ext>
            </a:extLst>
          </p:cNvPr>
          <p:cNvGraphicFramePr>
            <a:graphicFrameLocks noGrp="1"/>
          </p:cNvGraphicFramePr>
          <p:nvPr>
            <p:ph idx="1"/>
          </p:nvPr>
        </p:nvGraphicFramePr>
        <p:xfrm>
          <a:off x="826810" y="2102639"/>
          <a:ext cx="10168128" cy="3113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9C3C58B-97A1-EB56-D459-693743F673BC}"/>
              </a:ext>
            </a:extLst>
          </p:cNvPr>
          <p:cNvSpPr txBox="1"/>
          <p:nvPr/>
        </p:nvSpPr>
        <p:spPr>
          <a:xfrm>
            <a:off x="1346575" y="5059010"/>
            <a:ext cx="10168127"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a:solidFill>
                  <a:schemeClr val="accent1">
                    <a:lumMod val="50000"/>
                  </a:schemeClr>
                </a:solidFill>
              </a:rPr>
              <a:t>With Nana Fund, you get </a:t>
            </a:r>
            <a:r>
              <a:rPr lang="en-US" b="1" dirty="0">
                <a:solidFill>
                  <a:schemeClr val="accent1">
                    <a:lumMod val="50000"/>
                  </a:schemeClr>
                </a:solidFill>
              </a:rPr>
              <a:t>a detailed analysis </a:t>
            </a:r>
            <a:r>
              <a:rPr lang="en-US" dirty="0">
                <a:solidFill>
                  <a:schemeClr val="accent1">
                    <a:lumMod val="50000"/>
                  </a:schemeClr>
                </a:solidFill>
              </a:rPr>
              <a:t>of each question in the application process and suggested responses based on </a:t>
            </a:r>
            <a:r>
              <a:rPr lang="en-US" b="1" dirty="0">
                <a:solidFill>
                  <a:schemeClr val="accent1">
                    <a:lumMod val="50000"/>
                  </a:schemeClr>
                </a:solidFill>
              </a:rPr>
              <a:t>your user profile</a:t>
            </a:r>
            <a:r>
              <a:rPr lang="en-US" dirty="0">
                <a:solidFill>
                  <a:schemeClr val="accent1">
                    <a:lumMod val="50000"/>
                  </a:schemeClr>
                </a:solidFill>
              </a:rPr>
              <a:t>, streamlining the application process and </a:t>
            </a:r>
            <a:r>
              <a:rPr lang="en-US" b="1" dirty="0">
                <a:solidFill>
                  <a:schemeClr val="accent1">
                    <a:lumMod val="50000"/>
                  </a:schemeClr>
                </a:solidFill>
              </a:rPr>
              <a:t>enhancing your chances of securing funding.</a:t>
            </a:r>
          </a:p>
        </p:txBody>
      </p:sp>
      <p:pic>
        <p:nvPicPr>
          <p:cNvPr id="8" name="Graphic 7" descr="Badge Tick1 with solid fill">
            <a:extLst>
              <a:ext uri="{FF2B5EF4-FFF2-40B4-BE49-F238E27FC236}">
                <a16:creationId xmlns:a16="http://schemas.microsoft.com/office/drawing/2014/main" id="{180E4CF8-E458-DEF7-795E-F0EED5FBAA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298" y="5155241"/>
            <a:ext cx="730868" cy="730868"/>
          </a:xfrm>
          <a:prstGeom prst="rect">
            <a:avLst/>
          </a:prstGeom>
          <a:effectLst>
            <a:innerShdw blurRad="63500" dist="50800">
              <a:prstClr val="black">
                <a:alpha val="50000"/>
              </a:prstClr>
            </a:innerShdw>
          </a:effectLst>
        </p:spPr>
      </p:pic>
      <p:sp>
        <p:nvSpPr>
          <p:cNvPr id="9" name="Rectangle 8">
            <a:extLst>
              <a:ext uri="{FF2B5EF4-FFF2-40B4-BE49-F238E27FC236}">
                <a16:creationId xmlns:a16="http://schemas.microsoft.com/office/drawing/2014/main" id="{EA75ACA0-B102-CA96-7D53-9B541EFD27D5}"/>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9">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3404253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B5F30-2BD2-34D7-30E1-518D8F4DF9FF}"/>
              </a:ext>
            </a:extLst>
          </p:cNvPr>
          <p:cNvSpPr>
            <a:spLocks noGrp="1"/>
          </p:cNvSpPr>
          <p:nvPr>
            <p:ph type="title"/>
          </p:nvPr>
        </p:nvSpPr>
        <p:spPr>
          <a:xfrm>
            <a:off x="621792" y="474378"/>
            <a:ext cx="3602736" cy="4526280"/>
          </a:xfrm>
        </p:spPr>
        <p:txBody>
          <a:bodyPr>
            <a:normAutofit/>
          </a:bodyPr>
          <a:lstStyle/>
          <a:p>
            <a:r>
              <a:rPr lang="en-US" b="1" dirty="0"/>
              <a:t>Stay Informed with </a:t>
            </a:r>
            <a:r>
              <a:rPr lang="en-US" b="1" dirty="0">
                <a:solidFill>
                  <a:schemeClr val="tx2"/>
                </a:solidFill>
              </a:rPr>
              <a:t>Nana Fund</a:t>
            </a:r>
            <a:endParaRPr lang="en-US" dirty="0">
              <a:solidFill>
                <a:schemeClr val="tx2"/>
              </a:solidFill>
            </a:endParaRPr>
          </a:p>
        </p:txBody>
      </p:sp>
      <p:graphicFrame>
        <p:nvGraphicFramePr>
          <p:cNvPr id="5" name="Content Placeholder 2">
            <a:extLst>
              <a:ext uri="{FF2B5EF4-FFF2-40B4-BE49-F238E27FC236}">
                <a16:creationId xmlns:a16="http://schemas.microsoft.com/office/drawing/2014/main" id="{56DEB21B-E65C-CDE5-1336-E1619A6B28B6}"/>
              </a:ext>
            </a:extLst>
          </p:cNvPr>
          <p:cNvGraphicFramePr>
            <a:graphicFrameLocks noGrp="1"/>
          </p:cNvGraphicFramePr>
          <p:nvPr>
            <p:ph idx="1"/>
          </p:nvPr>
        </p:nvGraphicFramePr>
        <p:xfrm>
          <a:off x="5303520" y="676656"/>
          <a:ext cx="670880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D20C9C4D-2B7B-4792-0FEE-0A968C98E60D}"/>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7">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2794514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815C6-86F3-56E4-6D37-1D70A8A8EADD}"/>
              </a:ext>
            </a:extLst>
          </p:cNvPr>
          <p:cNvSpPr>
            <a:spLocks noGrp="1"/>
          </p:cNvSpPr>
          <p:nvPr>
            <p:ph idx="1"/>
          </p:nvPr>
        </p:nvSpPr>
        <p:spPr>
          <a:xfrm>
            <a:off x="2343831" y="3081588"/>
            <a:ext cx="7501288" cy="544069"/>
          </a:xfrm>
        </p:spPr>
        <p:txBody>
          <a:bodyPr>
            <a:normAutofit fontScale="92500"/>
          </a:bodyPr>
          <a:lstStyle/>
          <a:p>
            <a:pPr marL="0" indent="0" algn="ctr">
              <a:buNone/>
            </a:pPr>
            <a:r>
              <a:rPr lang="en-US" sz="2400" dirty="0"/>
              <a:t>Discover a new world of funding possibilities with Nana Fund</a:t>
            </a:r>
          </a:p>
        </p:txBody>
      </p:sp>
      <p:sp>
        <p:nvSpPr>
          <p:cNvPr id="9" name="TextBox 8">
            <a:extLst>
              <a:ext uri="{FF2B5EF4-FFF2-40B4-BE49-F238E27FC236}">
                <a16:creationId xmlns:a16="http://schemas.microsoft.com/office/drawing/2014/main" id="{29CDE22A-DD0F-1C85-0BC7-FF0AE7B51A47}"/>
              </a:ext>
            </a:extLst>
          </p:cNvPr>
          <p:cNvSpPr txBox="1"/>
          <p:nvPr/>
        </p:nvSpPr>
        <p:spPr>
          <a:xfrm>
            <a:off x="661015" y="2095477"/>
            <a:ext cx="10866922" cy="553998"/>
          </a:xfrm>
          <a:prstGeom prst="rect">
            <a:avLst/>
          </a:prstGeom>
          <a:noFill/>
        </p:spPr>
        <p:txBody>
          <a:bodyPr wrap="square">
            <a:spAutoFit/>
          </a:bodyPr>
          <a:lstStyle/>
          <a:p>
            <a:pPr marL="0" indent="0" algn="ctr">
              <a:buNone/>
            </a:pPr>
            <a:r>
              <a:rPr lang="en-US" sz="3000" b="1" dirty="0"/>
              <a:t>Join us today </a:t>
            </a:r>
            <a:r>
              <a:rPr lang="en-US" sz="3000" dirty="0"/>
              <a:t>and secure the financial future of your business </a:t>
            </a:r>
          </a:p>
        </p:txBody>
      </p:sp>
      <p:sp>
        <p:nvSpPr>
          <p:cNvPr id="11" name="Rectangle: Rounded Corners 10">
            <a:extLst>
              <a:ext uri="{FF2B5EF4-FFF2-40B4-BE49-F238E27FC236}">
                <a16:creationId xmlns:a16="http://schemas.microsoft.com/office/drawing/2014/main" id="{FB6CF6C6-CB1E-CB0C-91F6-A6A7C882F856}"/>
              </a:ext>
            </a:extLst>
          </p:cNvPr>
          <p:cNvSpPr/>
          <p:nvPr/>
        </p:nvSpPr>
        <p:spPr>
          <a:xfrm>
            <a:off x="5074197" y="3794881"/>
            <a:ext cx="2040555" cy="442762"/>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hlinkClick r:id="rId2">
                  <a:extLst>
                    <a:ext uri="{A12FA001-AC4F-418D-AE19-62706E023703}">
                      <ahyp:hlinkClr xmlns:ahyp="http://schemas.microsoft.com/office/drawing/2018/hyperlinkcolor" val="tx"/>
                    </a:ext>
                  </a:extLst>
                </a:hlinkClick>
              </a:rPr>
              <a:t>Get Started</a:t>
            </a:r>
            <a:endParaRPr lang="en-US" dirty="0">
              <a:solidFill>
                <a:schemeClr val="bg1"/>
              </a:solidFill>
            </a:endParaRPr>
          </a:p>
        </p:txBody>
      </p:sp>
      <p:sp>
        <p:nvSpPr>
          <p:cNvPr id="14" name="TextBox 13">
            <a:extLst>
              <a:ext uri="{FF2B5EF4-FFF2-40B4-BE49-F238E27FC236}">
                <a16:creationId xmlns:a16="http://schemas.microsoft.com/office/drawing/2014/main" id="{214E641A-1A14-BBD3-337C-255D85CDB0AB}"/>
              </a:ext>
            </a:extLst>
          </p:cNvPr>
          <p:cNvSpPr txBox="1"/>
          <p:nvPr/>
        </p:nvSpPr>
        <p:spPr>
          <a:xfrm>
            <a:off x="4652366" y="4622544"/>
            <a:ext cx="2884214" cy="1077218"/>
          </a:xfrm>
          <a:prstGeom prst="rect">
            <a:avLst/>
          </a:prstGeom>
          <a:noFill/>
        </p:spPr>
        <p:txBody>
          <a:bodyPr wrap="square">
            <a:spAutoFit/>
          </a:bodyPr>
          <a:lstStyle/>
          <a:p>
            <a:pPr algn="ctr"/>
            <a:r>
              <a:rPr lang="en-US" sz="3200" b="0" i="0" dirty="0">
                <a:effectLst/>
                <a:highlight>
                  <a:srgbClr val="FFFFFF"/>
                </a:highlight>
              </a:rPr>
              <a:t>Still have questions?</a:t>
            </a:r>
          </a:p>
        </p:txBody>
      </p:sp>
      <p:sp>
        <p:nvSpPr>
          <p:cNvPr id="15" name="Rectangle: Rounded Corners 14">
            <a:extLst>
              <a:ext uri="{FF2B5EF4-FFF2-40B4-BE49-F238E27FC236}">
                <a16:creationId xmlns:a16="http://schemas.microsoft.com/office/drawing/2014/main" id="{BF99EC7B-E20A-173C-82D7-3BE4654E4ECB}"/>
              </a:ext>
            </a:extLst>
          </p:cNvPr>
          <p:cNvSpPr/>
          <p:nvPr/>
        </p:nvSpPr>
        <p:spPr>
          <a:xfrm>
            <a:off x="5352487" y="5946790"/>
            <a:ext cx="1483973" cy="338554"/>
          </a:xfrm>
          <a:prstGeom prst="roundRect">
            <a:avLst>
              <a:gd name="adj" fmla="val 50000"/>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chemeClr val="tx1"/>
                </a:solidFill>
                <a:hlinkClick r:id="rId3">
                  <a:extLst>
                    <a:ext uri="{A12FA001-AC4F-418D-AE19-62706E023703}">
                      <ahyp:hlinkClr xmlns:ahyp="http://schemas.microsoft.com/office/drawing/2018/hyperlinkcolor" val="tx"/>
                    </a:ext>
                  </a:extLst>
                </a:hlinkClick>
              </a:rPr>
              <a:t>Contact US</a:t>
            </a:r>
            <a:endParaRPr lang="en-US" dirty="0">
              <a:solidFill>
                <a:schemeClr val="tx1"/>
              </a:solidFill>
            </a:endParaRPr>
          </a:p>
        </p:txBody>
      </p:sp>
      <p:pic>
        <p:nvPicPr>
          <p:cNvPr id="16" name="Picture 6">
            <a:extLst>
              <a:ext uri="{FF2B5EF4-FFF2-40B4-BE49-F238E27FC236}">
                <a16:creationId xmlns:a16="http://schemas.microsoft.com/office/drawing/2014/main" id="{D96A67EB-FE63-C708-F6E3-88717FC10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871" y="997174"/>
            <a:ext cx="920259" cy="9202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B1FC199-FFFE-30D3-D7FE-6275D262DF4C}"/>
              </a:ext>
            </a:extLst>
          </p:cNvPr>
          <p:cNvSpPr/>
          <p:nvPr/>
        </p:nvSpPr>
        <p:spPr>
          <a:xfrm>
            <a:off x="0" y="6574054"/>
            <a:ext cx="12192000" cy="293561"/>
          </a:xfrm>
          <a:prstGeom prst="rect">
            <a:avLst/>
          </a:prstGeom>
          <a:solidFill>
            <a:schemeClr val="bg2"/>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r>
              <a:rPr lang="en-US" sz="1400" dirty="0">
                <a:solidFill>
                  <a:schemeClr val="accent4"/>
                </a:solidFill>
              </a:rPr>
              <a:t>Nana Fund | Empowering Your Vision, Securing Your Future | </a:t>
            </a:r>
            <a:r>
              <a:rPr lang="en-US" sz="1400" dirty="0">
                <a:solidFill>
                  <a:schemeClr val="accent4"/>
                </a:solidFill>
                <a:hlinkClick r:id="rId5">
                  <a:extLst>
                    <a:ext uri="{A12FA001-AC4F-418D-AE19-62706E023703}">
                      <ahyp:hlinkClr xmlns:ahyp="http://schemas.microsoft.com/office/drawing/2018/hyperlinkcolor" val="tx"/>
                    </a:ext>
                  </a:extLst>
                </a:hlinkClick>
              </a:rPr>
              <a:t>www.nana.fund</a:t>
            </a:r>
            <a:r>
              <a:rPr lang="en-US" sz="1400" dirty="0">
                <a:solidFill>
                  <a:schemeClr val="accent4"/>
                </a:solidFill>
              </a:rPr>
              <a:t> </a:t>
            </a:r>
          </a:p>
        </p:txBody>
      </p:sp>
    </p:spTree>
    <p:extLst>
      <p:ext uri="{BB962C8B-B14F-4D97-AF65-F5344CB8AC3E}">
        <p14:creationId xmlns:p14="http://schemas.microsoft.com/office/powerpoint/2010/main" val="1723375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453DBEF-B4B4-014E-84ED-929CA54C5A8C}"/>
              </a:ext>
            </a:extLst>
          </p:cNvPr>
          <p:cNvSpPr/>
          <p:nvPr/>
        </p:nvSpPr>
        <p:spPr>
          <a:xfrm>
            <a:off x="8443449" y="-2"/>
            <a:ext cx="318048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a:extLst>
              <a:ext uri="{FF2B5EF4-FFF2-40B4-BE49-F238E27FC236}">
                <a16:creationId xmlns:a16="http://schemas.microsoft.com/office/drawing/2014/main" id="{AEC1B69E-2BCF-9644-920B-A5E7B6115CFC}"/>
              </a:ext>
            </a:extLst>
          </p:cNvPr>
          <p:cNvGrpSpPr/>
          <p:nvPr/>
        </p:nvGrpSpPr>
        <p:grpSpPr>
          <a:xfrm>
            <a:off x="1698799" y="2517096"/>
            <a:ext cx="4106301" cy="685291"/>
            <a:chOff x="1408342" y="2517096"/>
            <a:chExt cx="1762476" cy="353927"/>
          </a:xfrm>
        </p:grpSpPr>
        <p:sp>
          <p:nvSpPr>
            <p:cNvPr id="18" name="Round Same Side Corner Rectangle 17">
              <a:extLst>
                <a:ext uri="{FF2B5EF4-FFF2-40B4-BE49-F238E27FC236}">
                  <a16:creationId xmlns:a16="http://schemas.microsoft.com/office/drawing/2014/main" id="{B9201784-6E6A-5045-A10D-6085A604E7D7}"/>
                </a:ext>
              </a:extLst>
            </p:cNvPr>
            <p:cNvSpPr/>
            <p:nvPr/>
          </p:nvSpPr>
          <p:spPr>
            <a:xfrm rot="16200000">
              <a:off x="1408342" y="2517096"/>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55AD99BC-F20E-424A-850F-3C33CD5A9355}"/>
                </a:ext>
              </a:extLst>
            </p:cNvPr>
            <p:cNvSpPr/>
            <p:nvPr/>
          </p:nvSpPr>
          <p:spPr>
            <a:xfrm rot="5400000">
              <a:off x="2289580" y="1989784"/>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aphic 29">
              <a:extLst>
                <a:ext uri="{FF2B5EF4-FFF2-40B4-BE49-F238E27FC236}">
                  <a16:creationId xmlns:a16="http://schemas.microsoft.com/office/drawing/2014/main" id="{767A3379-DE88-8243-AD83-D145A9E83D6A}"/>
                </a:ext>
              </a:extLst>
            </p:cNvPr>
            <p:cNvGrpSpPr/>
            <p:nvPr/>
          </p:nvGrpSpPr>
          <p:grpSpPr>
            <a:xfrm>
              <a:off x="1487896" y="2596649"/>
              <a:ext cx="194818" cy="194818"/>
              <a:chOff x="3657600" y="990600"/>
              <a:chExt cx="4876800" cy="4876800"/>
            </a:xfrm>
            <a:solidFill>
              <a:schemeClr val="bg1"/>
            </a:solidFill>
          </p:grpSpPr>
          <p:sp>
            <p:nvSpPr>
              <p:cNvPr id="22" name="Freeform 21">
                <a:extLst>
                  <a:ext uri="{FF2B5EF4-FFF2-40B4-BE49-F238E27FC236}">
                    <a16:creationId xmlns:a16="http://schemas.microsoft.com/office/drawing/2014/main" id="{F79F91FB-A937-5A49-A39A-3419A024FF71}"/>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B87AA80-C6FC-9C4A-B6F6-3B9E026EFF54}"/>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247C04B-47EB-D648-938E-C96F3B76275B}"/>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0DB94FEB-8335-6D45-983C-F50A1E12DE15}"/>
              </a:ext>
            </a:extLst>
          </p:cNvPr>
          <p:cNvSpPr txBox="1"/>
          <p:nvPr/>
        </p:nvSpPr>
        <p:spPr>
          <a:xfrm>
            <a:off x="1636897" y="1826349"/>
            <a:ext cx="2274982" cy="646331"/>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r>
              <a:rPr lang="en-US" sz="3600" dirty="0">
                <a:solidFill>
                  <a:srgbClr val="162444"/>
                </a:solidFill>
                <a:latin typeface="Agency FB" pitchFamily="34" charset="0"/>
              </a:rPr>
              <a:t>Robyn </a:t>
            </a:r>
            <a:r>
              <a:rPr lang="en-US" sz="3600" dirty="0" err="1">
                <a:solidFill>
                  <a:srgbClr val="162444"/>
                </a:solidFill>
                <a:latin typeface="Agency FB" pitchFamily="34" charset="0"/>
              </a:rPr>
              <a:t>Grable</a:t>
            </a:r>
            <a:endParaRPr lang="en-US" sz="3600" dirty="0">
              <a:solidFill>
                <a:srgbClr val="162444"/>
              </a:solidFill>
              <a:latin typeface="Agency FB" pitchFamily="34" charset="0"/>
            </a:endParaRPr>
          </a:p>
        </p:txBody>
      </p:sp>
      <p:sp>
        <p:nvSpPr>
          <p:cNvPr id="52" name="Freeform 51">
            <a:extLst>
              <a:ext uri="{FF2B5EF4-FFF2-40B4-BE49-F238E27FC236}">
                <a16:creationId xmlns:a16="http://schemas.microsoft.com/office/drawing/2014/main" id="{CBAFE98A-ED5C-9446-8CE5-9A06CC9F2761}"/>
              </a:ext>
            </a:extLst>
          </p:cNvPr>
          <p:cNvSpPr/>
          <p:nvPr/>
        </p:nvSpPr>
        <p:spPr>
          <a:xfrm>
            <a:off x="10210626" y="-2"/>
            <a:ext cx="1503792" cy="1387598"/>
          </a:xfrm>
          <a:custGeom>
            <a:avLst/>
            <a:gdLst>
              <a:gd name="connsiteX0" fmla="*/ 0 w 1411111"/>
              <a:gd name="connsiteY0" fmla="*/ 0 h 2763962"/>
              <a:gd name="connsiteX1" fmla="*/ 1411111 w 1411111"/>
              <a:gd name="connsiteY1" fmla="*/ 0 h 2763962"/>
              <a:gd name="connsiteX2" fmla="*/ 1411111 w 1411111"/>
              <a:gd name="connsiteY2" fmla="*/ 2763962 h 2763962"/>
              <a:gd name="connsiteX3" fmla="*/ 705555 w 1411111"/>
              <a:gd name="connsiteY3" fmla="*/ 2334744 h 2763962"/>
              <a:gd name="connsiteX4" fmla="*/ 0 w 1411111"/>
              <a:gd name="connsiteY4" fmla="*/ 2763961 h 276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1" h="2763962">
                <a:moveTo>
                  <a:pt x="0" y="0"/>
                </a:moveTo>
                <a:lnTo>
                  <a:pt x="1411111" y="0"/>
                </a:lnTo>
                <a:lnTo>
                  <a:pt x="1411111" y="2763962"/>
                </a:lnTo>
                <a:lnTo>
                  <a:pt x="705555" y="2334744"/>
                </a:lnTo>
                <a:lnTo>
                  <a:pt x="0" y="2763961"/>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TextBox 28">
            <a:extLst>
              <a:ext uri="{FF2B5EF4-FFF2-40B4-BE49-F238E27FC236}">
                <a16:creationId xmlns:a16="http://schemas.microsoft.com/office/drawing/2014/main" id="{9CBA6E33-5CCE-2A4E-8497-4D6F2DED415D}"/>
              </a:ext>
            </a:extLst>
          </p:cNvPr>
          <p:cNvSpPr txBox="1"/>
          <p:nvPr/>
        </p:nvSpPr>
        <p:spPr>
          <a:xfrm>
            <a:off x="2754949" y="2621964"/>
            <a:ext cx="2713831" cy="523220"/>
          </a:xfrm>
          <a:prstGeom prst="rect">
            <a:avLst/>
          </a:prstGeom>
          <a:noFill/>
        </p:spPr>
        <p:txBody>
          <a:bodyPr wrap="square" rtlCol="0">
            <a:spAutoFit/>
          </a:bodyPr>
          <a:lstStyle>
            <a:defPPr>
              <a:defRPr lang="en-US"/>
            </a:defPPr>
            <a:lvl1pPr>
              <a:defRPr sz="1400">
                <a:solidFill>
                  <a:schemeClr val="tx1">
                    <a:lumMod val="75000"/>
                    <a:lumOff val="25000"/>
                  </a:schemeClr>
                </a:solidFill>
                <a:latin typeface="Poppins Medium" pitchFamily="2" charset="77"/>
                <a:cs typeface="Poppins Medium" pitchFamily="2" charset="77"/>
              </a:defRPr>
            </a:lvl1pPr>
          </a:lstStyle>
          <a:p>
            <a:r>
              <a:rPr lang="en-ID" sz="2800" b="1" dirty="0">
                <a:solidFill>
                  <a:schemeClr val="bg1"/>
                </a:solidFill>
                <a:latin typeface="Agency FB" pitchFamily="34" charset="0"/>
                <a:cs typeface="Poppins" pitchFamily="2" charset="77"/>
              </a:rPr>
              <a:t>CEO: Talents ASCEND</a:t>
            </a:r>
          </a:p>
        </p:txBody>
      </p:sp>
      <p:sp>
        <p:nvSpPr>
          <p:cNvPr id="31" name="Rectangle 30">
            <a:extLst>
              <a:ext uri="{FF2B5EF4-FFF2-40B4-BE49-F238E27FC236}">
                <a16:creationId xmlns:a16="http://schemas.microsoft.com/office/drawing/2014/main" id="{B6002F5E-5E59-6A46-8748-0E837CADAE96}"/>
              </a:ext>
            </a:extLst>
          </p:cNvPr>
          <p:cNvSpPr/>
          <p:nvPr/>
        </p:nvSpPr>
        <p:spPr>
          <a:xfrm>
            <a:off x="-4726" y="-1"/>
            <a:ext cx="642287" cy="6858001"/>
          </a:xfrm>
          <a:prstGeom prst="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44FA265-737A-7545-8890-599339CD515D}"/>
              </a:ext>
            </a:extLst>
          </p:cNvPr>
          <p:cNvSpPr/>
          <p:nvPr/>
        </p:nvSpPr>
        <p:spPr>
          <a:xfrm>
            <a:off x="0" y="0"/>
            <a:ext cx="642287" cy="2048933"/>
          </a:xfrm>
          <a:prstGeom prst="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85D30FE-07E7-9845-BF5C-77B5659A93DB}"/>
              </a:ext>
            </a:extLst>
          </p:cNvPr>
          <p:cNvSpPr txBox="1"/>
          <p:nvPr/>
        </p:nvSpPr>
        <p:spPr>
          <a:xfrm rot="16200000">
            <a:off x="-683472" y="560123"/>
            <a:ext cx="2009232"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a:t>
            </a:r>
          </a:p>
        </p:txBody>
      </p:sp>
      <p:sp>
        <p:nvSpPr>
          <p:cNvPr id="35" name="TextBox 34">
            <a:extLst>
              <a:ext uri="{FF2B5EF4-FFF2-40B4-BE49-F238E27FC236}">
                <a16:creationId xmlns:a16="http://schemas.microsoft.com/office/drawing/2014/main" id="{A85D30FE-07E7-9845-BF5C-77B5659A93DB}"/>
              </a:ext>
            </a:extLst>
          </p:cNvPr>
          <p:cNvSpPr txBox="1"/>
          <p:nvPr/>
        </p:nvSpPr>
        <p:spPr>
          <a:xfrm rot="16200000">
            <a:off x="-1910424" y="3996524"/>
            <a:ext cx="4463137"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NVBDC.ORG/NVBDC-SERVICES</a:t>
            </a:r>
          </a:p>
        </p:txBody>
      </p:sp>
      <p:sp>
        <p:nvSpPr>
          <p:cNvPr id="37" name="TextBox 36">
            <a:extLst>
              <a:ext uri="{FF2B5EF4-FFF2-40B4-BE49-F238E27FC236}">
                <a16:creationId xmlns:a16="http://schemas.microsoft.com/office/drawing/2014/main" id="{0DB94FEB-8335-6D45-983C-F50A1E12DE15}"/>
              </a:ext>
            </a:extLst>
          </p:cNvPr>
          <p:cNvSpPr txBox="1"/>
          <p:nvPr/>
        </p:nvSpPr>
        <p:spPr>
          <a:xfrm>
            <a:off x="1608654" y="3357740"/>
            <a:ext cx="4781872" cy="2862322"/>
          </a:xfrm>
          <a:prstGeom prst="rect">
            <a:avLst/>
          </a:prstGeom>
          <a:noFill/>
        </p:spPr>
        <p:txBody>
          <a:bodyPr wrap="square" rtlCol="0">
            <a:spAutoFit/>
          </a:bodyPr>
          <a:lstStyle>
            <a:defPPr>
              <a:defRPr lang="en-US"/>
            </a:defPPr>
            <a:lvl1pPr>
              <a:defRPr sz="3200" b="1">
                <a:latin typeface="Montserrat" pitchFamily="2" charset="77"/>
                <a:cs typeface="Poppins ExtraBold" pitchFamily="2" charset="77"/>
              </a:defRPr>
            </a:lvl1pPr>
          </a:lstStyle>
          <a:p>
            <a:pPr fontAlgn="base"/>
            <a:r>
              <a:rPr lang="en-US" sz="1800" i="1" dirty="0"/>
              <a:t>Building a Sustainable Workforce</a:t>
            </a:r>
            <a:r>
              <a:rPr lang="en-US" sz="1800" dirty="0"/>
              <a:t> by Talents ASCEND: </a:t>
            </a:r>
            <a:r>
              <a:rPr lang="en-US" sz="1800" b="0" dirty="0"/>
              <a:t>Hiring the right team is incredibly important. That’s why Talents ASCEND focuses on skills-based talent sourcing to match employers with qualified candidates. Hear from Talents ASCEND’s founder and CEO, Robyn </a:t>
            </a:r>
            <a:r>
              <a:rPr lang="en-US" sz="1800" b="0" dirty="0" err="1"/>
              <a:t>Grable</a:t>
            </a:r>
            <a:r>
              <a:rPr lang="en-US" sz="1800" b="0" dirty="0"/>
              <a:t>, on building a sustainable workforce.</a:t>
            </a:r>
          </a:p>
          <a:p>
            <a:pPr fontAlgn="base"/>
            <a:endParaRPr lang="en-US" sz="1800" b="0" dirty="0"/>
          </a:p>
        </p:txBody>
      </p:sp>
      <p:pic>
        <p:nvPicPr>
          <p:cNvPr id="40" name="Picture 39" descr="logo bar nvbdc.png"/>
          <p:cNvPicPr>
            <a:picLocks noChangeAspect="1"/>
          </p:cNvPicPr>
          <p:nvPr/>
        </p:nvPicPr>
        <p:blipFill>
          <a:blip r:embed="rId3"/>
          <a:stretch>
            <a:fillRect/>
          </a:stretch>
        </p:blipFill>
        <p:spPr>
          <a:xfrm>
            <a:off x="1636897" y="477687"/>
            <a:ext cx="3449378" cy="1139620"/>
          </a:xfrm>
          <a:prstGeom prst="rect">
            <a:avLst/>
          </a:prstGeom>
        </p:spPr>
      </p:pic>
      <p:pic>
        <p:nvPicPr>
          <p:cNvPr id="27" name="Picture 26" descr="yaryna web.jpg"/>
          <p:cNvPicPr>
            <a:picLocks noChangeAspect="1"/>
          </p:cNvPicPr>
          <p:nvPr/>
        </p:nvPicPr>
        <p:blipFill>
          <a:blip r:embed="rId4"/>
          <a:stretch>
            <a:fillRect/>
          </a:stretch>
        </p:blipFill>
        <p:spPr>
          <a:xfrm>
            <a:off x="6532605" y="1988467"/>
            <a:ext cx="5090280" cy="3577335"/>
          </a:xfrm>
          <a:prstGeom prst="rect">
            <a:avLst/>
          </a:prstGeom>
        </p:spPr>
      </p:pic>
      <p:pic>
        <p:nvPicPr>
          <p:cNvPr id="20" name="Picture 19" descr="TalentsASCEND-FullLogo-SM-Color-PNG-680x285.png.jpg"/>
          <p:cNvPicPr>
            <a:picLocks noChangeAspect="1"/>
          </p:cNvPicPr>
          <p:nvPr/>
        </p:nvPicPr>
        <p:blipFill>
          <a:blip r:embed="rId5"/>
          <a:stretch>
            <a:fillRect/>
          </a:stretch>
        </p:blipFill>
        <p:spPr>
          <a:xfrm>
            <a:off x="5468780" y="477688"/>
            <a:ext cx="2719092" cy="1139620"/>
          </a:xfrm>
          <a:prstGeom prst="rect">
            <a:avLst/>
          </a:prstGeom>
        </p:spPr>
      </p:pic>
    </p:spTree>
    <p:extLst>
      <p:ext uri="{BB962C8B-B14F-4D97-AF65-F5344CB8AC3E}">
        <p14:creationId xmlns:p14="http://schemas.microsoft.com/office/powerpoint/2010/main" val="181576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693" r="-2693"/>
            </a:stretch>
          </a:blipFill>
        </p:spPr>
        <p:txBody>
          <a:bodyPr/>
          <a:lstStyle/>
          <a:p>
            <a:endParaRPr lang="en-US"/>
          </a:p>
        </p:txBody>
      </p:sp>
      <p:grpSp>
        <p:nvGrpSpPr>
          <p:cNvPr id="3" name="Group 3"/>
          <p:cNvGrpSpPr/>
          <p:nvPr/>
        </p:nvGrpSpPr>
        <p:grpSpPr>
          <a:xfrm>
            <a:off x="1986338" y="1032168"/>
            <a:ext cx="8219326" cy="4822530"/>
            <a:chOff x="0" y="0"/>
            <a:chExt cx="4497649" cy="2638908"/>
          </a:xfrm>
        </p:grpSpPr>
        <p:sp>
          <p:nvSpPr>
            <p:cNvPr id="4" name="Freeform 4"/>
            <p:cNvSpPr/>
            <p:nvPr/>
          </p:nvSpPr>
          <p:spPr>
            <a:xfrm>
              <a:off x="0" y="0"/>
              <a:ext cx="4497648" cy="2638908"/>
            </a:xfrm>
            <a:custGeom>
              <a:avLst/>
              <a:gdLst/>
              <a:ahLst/>
              <a:cxnLst/>
              <a:rect l="l" t="t" r="r" b="b"/>
              <a:pathLst>
                <a:path w="4497648" h="2638908">
                  <a:moveTo>
                    <a:pt x="0" y="0"/>
                  </a:moveTo>
                  <a:lnTo>
                    <a:pt x="4497648" y="0"/>
                  </a:lnTo>
                  <a:lnTo>
                    <a:pt x="4497648" y="2638908"/>
                  </a:lnTo>
                  <a:lnTo>
                    <a:pt x="0" y="2638908"/>
                  </a:lnTo>
                  <a:close/>
                </a:path>
              </a:pathLst>
            </a:custGeom>
            <a:solidFill>
              <a:srgbClr val="000000"/>
            </a:solidFill>
          </p:spPr>
          <p:txBody>
            <a:bodyPr/>
            <a:lstStyle/>
            <a:p>
              <a:endParaRPr lang="en-US"/>
            </a:p>
          </p:txBody>
        </p:sp>
      </p:grpSp>
      <p:sp>
        <p:nvSpPr>
          <p:cNvPr id="5" name="Freeform 5"/>
          <p:cNvSpPr/>
          <p:nvPr/>
        </p:nvSpPr>
        <p:spPr>
          <a:xfrm>
            <a:off x="1986338" y="1032168"/>
            <a:ext cx="8219326" cy="4822530"/>
          </a:xfrm>
          <a:custGeom>
            <a:avLst/>
            <a:gdLst/>
            <a:ahLst/>
            <a:cxnLst/>
            <a:rect l="l" t="t" r="r" b="b"/>
            <a:pathLst>
              <a:path w="12328989" h="7233795">
                <a:moveTo>
                  <a:pt x="0" y="0"/>
                </a:moveTo>
                <a:lnTo>
                  <a:pt x="12328988" y="0"/>
                </a:lnTo>
                <a:lnTo>
                  <a:pt x="12328988" y="7233794"/>
                </a:lnTo>
                <a:lnTo>
                  <a:pt x="0" y="7233794"/>
                </a:lnTo>
                <a:lnTo>
                  <a:pt x="0" y="0"/>
                </a:lnTo>
                <a:close/>
              </a:path>
            </a:pathLst>
          </a:custGeom>
          <a:blipFill>
            <a:blip r:embed="rId3">
              <a:alphaModFix amt="29000"/>
            </a:blip>
            <a:stretch>
              <a:fillRect t="-13836" b="-13836"/>
            </a:stretch>
          </a:blipFill>
        </p:spPr>
        <p:txBody>
          <a:bodyPr/>
          <a:lstStyle/>
          <a:p>
            <a:endParaRPr lang="en-US"/>
          </a:p>
        </p:txBody>
      </p:sp>
      <p:sp>
        <p:nvSpPr>
          <p:cNvPr id="6" name="AutoShape 6"/>
          <p:cNvSpPr/>
          <p:nvPr/>
        </p:nvSpPr>
        <p:spPr>
          <a:xfrm>
            <a:off x="1976812" y="1013117"/>
            <a:ext cx="8247901" cy="0"/>
          </a:xfrm>
          <a:prstGeom prst="line">
            <a:avLst/>
          </a:prstGeom>
          <a:ln w="28575" cap="flat">
            <a:solidFill>
              <a:srgbClr val="FFFFFF"/>
            </a:solidFill>
            <a:prstDash val="solid"/>
            <a:headEnd type="none" w="sm" len="sm"/>
            <a:tailEnd type="none" w="sm" len="sm"/>
          </a:ln>
        </p:spPr>
        <p:txBody>
          <a:bodyPr/>
          <a:lstStyle/>
          <a:p>
            <a:endParaRPr lang="en-US"/>
          </a:p>
        </p:txBody>
      </p:sp>
      <p:sp>
        <p:nvSpPr>
          <p:cNvPr id="7" name="AutoShape 7"/>
          <p:cNvSpPr/>
          <p:nvPr/>
        </p:nvSpPr>
        <p:spPr>
          <a:xfrm>
            <a:off x="1976812" y="5861047"/>
            <a:ext cx="8247901" cy="0"/>
          </a:xfrm>
          <a:prstGeom prst="line">
            <a:avLst/>
          </a:prstGeom>
          <a:ln w="28575" cap="flat">
            <a:solidFill>
              <a:srgbClr val="FFFFFF"/>
            </a:solidFill>
            <a:prstDash val="solid"/>
            <a:headEnd type="none" w="sm" len="sm"/>
            <a:tailEnd type="none" w="sm" len="sm"/>
          </a:ln>
        </p:spPr>
        <p:txBody>
          <a:bodyPr/>
          <a:lstStyle/>
          <a:p>
            <a:endParaRPr lang="en-US"/>
          </a:p>
        </p:txBody>
      </p:sp>
      <p:sp>
        <p:nvSpPr>
          <p:cNvPr id="8" name="AutoShape 8"/>
          <p:cNvSpPr/>
          <p:nvPr/>
        </p:nvSpPr>
        <p:spPr>
          <a:xfrm rot="5400000">
            <a:off x="-456678" y="3437082"/>
            <a:ext cx="4866980" cy="0"/>
          </a:xfrm>
          <a:prstGeom prst="line">
            <a:avLst/>
          </a:prstGeom>
          <a:ln w="28575" cap="flat">
            <a:solidFill>
              <a:srgbClr val="FFFFFF"/>
            </a:solidFill>
            <a:prstDash val="solid"/>
            <a:headEnd type="none" w="sm" len="sm"/>
            <a:tailEnd type="none" w="sm" len="sm"/>
          </a:ln>
        </p:spPr>
        <p:txBody>
          <a:bodyPr/>
          <a:lstStyle/>
          <a:p>
            <a:endParaRPr lang="en-US"/>
          </a:p>
        </p:txBody>
      </p:sp>
      <p:sp>
        <p:nvSpPr>
          <p:cNvPr id="9" name="AutoShape 9"/>
          <p:cNvSpPr/>
          <p:nvPr/>
        </p:nvSpPr>
        <p:spPr>
          <a:xfrm rot="5400000">
            <a:off x="7786461" y="3432319"/>
            <a:ext cx="4857455" cy="0"/>
          </a:xfrm>
          <a:prstGeom prst="line">
            <a:avLst/>
          </a:prstGeom>
          <a:ln w="28575" cap="flat">
            <a:solidFill>
              <a:srgbClr val="FFFFFF"/>
            </a:solidFill>
            <a:prstDash val="solid"/>
            <a:headEnd type="none" w="sm" len="sm"/>
            <a:tailEnd type="none" w="sm" len="sm"/>
          </a:ln>
        </p:spPr>
        <p:txBody>
          <a:bodyPr/>
          <a:lstStyle/>
          <a:p>
            <a:endParaRPr lang="en-US"/>
          </a:p>
        </p:txBody>
      </p:sp>
      <p:sp>
        <p:nvSpPr>
          <p:cNvPr id="10" name="Freeform 10"/>
          <p:cNvSpPr/>
          <p:nvPr/>
        </p:nvSpPr>
        <p:spPr>
          <a:xfrm>
            <a:off x="2418713" y="4147695"/>
            <a:ext cx="3048857" cy="1278831"/>
          </a:xfrm>
          <a:custGeom>
            <a:avLst/>
            <a:gdLst/>
            <a:ahLst/>
            <a:cxnLst/>
            <a:rect l="l" t="t" r="r" b="b"/>
            <a:pathLst>
              <a:path w="4573286" h="1918247">
                <a:moveTo>
                  <a:pt x="0" y="0"/>
                </a:moveTo>
                <a:lnTo>
                  <a:pt x="4573286" y="0"/>
                </a:lnTo>
                <a:lnTo>
                  <a:pt x="4573286" y="1918247"/>
                </a:lnTo>
                <a:lnTo>
                  <a:pt x="0" y="1918247"/>
                </a:lnTo>
                <a:lnTo>
                  <a:pt x="0" y="0"/>
                </a:lnTo>
                <a:close/>
              </a:path>
            </a:pathLst>
          </a:custGeom>
          <a:blipFill>
            <a:blip r:embed="rId4"/>
            <a:stretch>
              <a:fillRect/>
            </a:stretch>
          </a:blipFill>
        </p:spPr>
        <p:txBody>
          <a:bodyPr/>
          <a:lstStyle/>
          <a:p>
            <a:endParaRPr lang="en-US"/>
          </a:p>
        </p:txBody>
      </p:sp>
      <p:sp>
        <p:nvSpPr>
          <p:cNvPr id="11" name="Freeform 11"/>
          <p:cNvSpPr/>
          <p:nvPr/>
        </p:nvSpPr>
        <p:spPr>
          <a:xfrm>
            <a:off x="10426443" y="5122154"/>
            <a:ext cx="1522429" cy="1522429"/>
          </a:xfrm>
          <a:custGeom>
            <a:avLst/>
            <a:gdLst/>
            <a:ahLst/>
            <a:cxnLst/>
            <a:rect l="l" t="t" r="r" b="b"/>
            <a:pathLst>
              <a:path w="2283643" h="2283643">
                <a:moveTo>
                  <a:pt x="0" y="0"/>
                </a:moveTo>
                <a:lnTo>
                  <a:pt x="2283642" y="0"/>
                </a:lnTo>
                <a:lnTo>
                  <a:pt x="2283642" y="2283643"/>
                </a:lnTo>
                <a:lnTo>
                  <a:pt x="0" y="2283643"/>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0869"/>
            <a:ext cx="12192000" cy="3589869"/>
          </a:xfrm>
          <a:custGeom>
            <a:avLst/>
            <a:gdLst/>
            <a:ahLst/>
            <a:cxnLst/>
            <a:rect l="l" t="t" r="r" b="b"/>
            <a:pathLst>
              <a:path w="18288000" h="5384804">
                <a:moveTo>
                  <a:pt x="0" y="0"/>
                </a:moveTo>
                <a:lnTo>
                  <a:pt x="18288000" y="0"/>
                </a:lnTo>
                <a:lnTo>
                  <a:pt x="18288000" y="5384804"/>
                </a:lnTo>
                <a:lnTo>
                  <a:pt x="0" y="5384804"/>
                </a:lnTo>
                <a:lnTo>
                  <a:pt x="0" y="0"/>
                </a:lnTo>
                <a:close/>
              </a:path>
            </a:pathLst>
          </a:custGeom>
          <a:blipFill>
            <a:blip r:embed="rId2"/>
            <a:stretch>
              <a:fillRect t="-49764" b="-49764"/>
            </a:stretch>
          </a:blipFill>
        </p:spPr>
        <p:txBody>
          <a:bodyPr/>
          <a:lstStyle/>
          <a:p>
            <a:endParaRPr lang="en-US"/>
          </a:p>
        </p:txBody>
      </p:sp>
      <p:grpSp>
        <p:nvGrpSpPr>
          <p:cNvPr id="3" name="Group 3"/>
          <p:cNvGrpSpPr/>
          <p:nvPr/>
        </p:nvGrpSpPr>
        <p:grpSpPr>
          <a:xfrm>
            <a:off x="2641477" y="704850"/>
            <a:ext cx="6928097" cy="2098996"/>
            <a:chOff x="0" y="0"/>
            <a:chExt cx="9386251" cy="2843740"/>
          </a:xfrm>
        </p:grpSpPr>
        <p:sp>
          <p:nvSpPr>
            <p:cNvPr id="4" name="Freeform 4"/>
            <p:cNvSpPr/>
            <p:nvPr/>
          </p:nvSpPr>
          <p:spPr>
            <a:xfrm>
              <a:off x="0" y="0"/>
              <a:ext cx="9386250" cy="2843740"/>
            </a:xfrm>
            <a:custGeom>
              <a:avLst/>
              <a:gdLst/>
              <a:ahLst/>
              <a:cxnLst/>
              <a:rect l="l" t="t" r="r" b="b"/>
              <a:pathLst>
                <a:path w="9386250" h="2843740">
                  <a:moveTo>
                    <a:pt x="0" y="0"/>
                  </a:moveTo>
                  <a:lnTo>
                    <a:pt x="9386250" y="0"/>
                  </a:lnTo>
                  <a:lnTo>
                    <a:pt x="9386250" y="2843740"/>
                  </a:lnTo>
                  <a:lnTo>
                    <a:pt x="0" y="2843740"/>
                  </a:lnTo>
                  <a:close/>
                </a:path>
              </a:pathLst>
            </a:custGeom>
            <a:solidFill>
              <a:srgbClr val="000000"/>
            </a:solidFill>
          </p:spPr>
          <p:txBody>
            <a:bodyPr/>
            <a:lstStyle/>
            <a:p>
              <a:endParaRPr lang="en-US"/>
            </a:p>
          </p:txBody>
        </p:sp>
      </p:grpSp>
      <p:sp>
        <p:nvSpPr>
          <p:cNvPr id="5" name="Freeform 5"/>
          <p:cNvSpPr/>
          <p:nvPr/>
        </p:nvSpPr>
        <p:spPr>
          <a:xfrm>
            <a:off x="2641477" y="685800"/>
            <a:ext cx="6909047" cy="2098996"/>
          </a:xfrm>
          <a:custGeom>
            <a:avLst/>
            <a:gdLst/>
            <a:ahLst/>
            <a:cxnLst/>
            <a:rect l="l" t="t" r="r" b="b"/>
            <a:pathLst>
              <a:path w="10363570" h="3148494">
                <a:moveTo>
                  <a:pt x="0" y="0"/>
                </a:moveTo>
                <a:lnTo>
                  <a:pt x="10363570" y="0"/>
                </a:lnTo>
                <a:lnTo>
                  <a:pt x="10363570" y="3148494"/>
                </a:lnTo>
                <a:lnTo>
                  <a:pt x="0" y="3148494"/>
                </a:lnTo>
                <a:lnTo>
                  <a:pt x="0" y="0"/>
                </a:lnTo>
                <a:close/>
              </a:path>
            </a:pathLst>
          </a:custGeom>
          <a:blipFill>
            <a:blip r:embed="rId3">
              <a:alphaModFix amt="35000"/>
            </a:blip>
            <a:stretch>
              <a:fillRect t="-59651" b="-59651"/>
            </a:stretch>
          </a:blipFill>
        </p:spPr>
        <p:txBody>
          <a:bodyPr/>
          <a:lstStyle/>
          <a:p>
            <a:endParaRPr lang="en-US"/>
          </a:p>
        </p:txBody>
      </p:sp>
      <p:sp>
        <p:nvSpPr>
          <p:cNvPr id="6" name="AutoShape 6"/>
          <p:cNvSpPr/>
          <p:nvPr/>
        </p:nvSpPr>
        <p:spPr>
          <a:xfrm rot="5400000">
            <a:off x="1582454" y="1725773"/>
            <a:ext cx="2098996" cy="0"/>
          </a:xfrm>
          <a:prstGeom prst="line">
            <a:avLst/>
          </a:prstGeom>
          <a:ln w="28575" cap="flat">
            <a:solidFill>
              <a:srgbClr val="FFFFFF"/>
            </a:solidFill>
            <a:prstDash val="solid"/>
            <a:headEnd type="none" w="sm" len="sm"/>
            <a:tailEnd type="none" w="sm" len="sm"/>
          </a:ln>
        </p:spPr>
        <p:txBody>
          <a:bodyPr/>
          <a:lstStyle/>
          <a:p>
            <a:endParaRPr lang="en-US"/>
          </a:p>
        </p:txBody>
      </p:sp>
      <p:sp>
        <p:nvSpPr>
          <p:cNvPr id="7" name="AutoShape 7"/>
          <p:cNvSpPr/>
          <p:nvPr/>
        </p:nvSpPr>
        <p:spPr>
          <a:xfrm rot="5400000">
            <a:off x="8510550" y="1725773"/>
            <a:ext cx="2098996" cy="0"/>
          </a:xfrm>
          <a:prstGeom prst="line">
            <a:avLst/>
          </a:prstGeom>
          <a:ln w="28575" cap="flat">
            <a:solidFill>
              <a:srgbClr val="FFFFFF"/>
            </a:solidFill>
            <a:prstDash val="solid"/>
            <a:headEnd type="none" w="sm" len="sm"/>
            <a:tailEnd type="none" w="sm" len="sm"/>
          </a:ln>
        </p:spPr>
        <p:txBody>
          <a:bodyPr/>
          <a:lstStyle/>
          <a:p>
            <a:endParaRPr lang="en-US"/>
          </a:p>
        </p:txBody>
      </p:sp>
      <p:sp>
        <p:nvSpPr>
          <p:cNvPr id="8" name="AutoShape 8"/>
          <p:cNvSpPr/>
          <p:nvPr/>
        </p:nvSpPr>
        <p:spPr>
          <a:xfrm>
            <a:off x="2622427" y="2784796"/>
            <a:ext cx="6947147" cy="0"/>
          </a:xfrm>
          <a:prstGeom prst="line">
            <a:avLst/>
          </a:prstGeom>
          <a:ln w="28575" cap="flat">
            <a:solidFill>
              <a:srgbClr val="FFFFFF"/>
            </a:solidFill>
            <a:prstDash val="solid"/>
            <a:headEnd type="none" w="sm" len="sm"/>
            <a:tailEnd type="none" w="sm" len="sm"/>
          </a:ln>
        </p:spPr>
        <p:txBody>
          <a:bodyPr/>
          <a:lstStyle/>
          <a:p>
            <a:endParaRPr lang="en-US"/>
          </a:p>
        </p:txBody>
      </p:sp>
      <p:sp>
        <p:nvSpPr>
          <p:cNvPr id="9" name="AutoShape 9"/>
          <p:cNvSpPr/>
          <p:nvPr/>
        </p:nvSpPr>
        <p:spPr>
          <a:xfrm>
            <a:off x="2622427" y="685800"/>
            <a:ext cx="6947147" cy="0"/>
          </a:xfrm>
          <a:prstGeom prst="line">
            <a:avLst/>
          </a:prstGeom>
          <a:ln w="28575" cap="flat">
            <a:solidFill>
              <a:srgbClr val="FFFFFF"/>
            </a:solidFill>
            <a:prstDash val="solid"/>
            <a:headEnd type="none" w="sm" len="sm"/>
            <a:tailEnd type="none" w="sm" len="sm"/>
          </a:ln>
        </p:spPr>
        <p:txBody>
          <a:bodyPr/>
          <a:lstStyle/>
          <a:p>
            <a:endParaRPr lang="en-US"/>
          </a:p>
        </p:txBody>
      </p:sp>
      <p:sp>
        <p:nvSpPr>
          <p:cNvPr id="10" name="Freeform 10"/>
          <p:cNvSpPr/>
          <p:nvPr/>
        </p:nvSpPr>
        <p:spPr>
          <a:xfrm>
            <a:off x="2123239" y="3748769"/>
            <a:ext cx="399415" cy="399415"/>
          </a:xfrm>
          <a:custGeom>
            <a:avLst/>
            <a:gdLst/>
            <a:ahLst/>
            <a:cxnLst/>
            <a:rect l="l" t="t" r="r" b="b"/>
            <a:pathLst>
              <a:path w="599122" h="599122">
                <a:moveTo>
                  <a:pt x="0" y="0"/>
                </a:moveTo>
                <a:lnTo>
                  <a:pt x="599122" y="0"/>
                </a:lnTo>
                <a:lnTo>
                  <a:pt x="599122" y="599122"/>
                </a:lnTo>
                <a:lnTo>
                  <a:pt x="0" y="599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236909" y="3816942"/>
            <a:ext cx="478355" cy="434705"/>
          </a:xfrm>
          <a:custGeom>
            <a:avLst/>
            <a:gdLst/>
            <a:ahLst/>
            <a:cxnLst/>
            <a:rect l="l" t="t" r="r" b="b"/>
            <a:pathLst>
              <a:path w="717532" h="652057">
                <a:moveTo>
                  <a:pt x="0" y="0"/>
                </a:moveTo>
                <a:lnTo>
                  <a:pt x="717532" y="0"/>
                </a:lnTo>
                <a:lnTo>
                  <a:pt x="717532" y="652057"/>
                </a:lnTo>
                <a:lnTo>
                  <a:pt x="0" y="6520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5799987" y="3748769"/>
            <a:ext cx="399415" cy="399415"/>
          </a:xfrm>
          <a:custGeom>
            <a:avLst/>
            <a:gdLst/>
            <a:ahLst/>
            <a:cxnLst/>
            <a:rect l="l" t="t" r="r" b="b"/>
            <a:pathLst>
              <a:path w="599122" h="599122">
                <a:moveTo>
                  <a:pt x="0" y="0"/>
                </a:moveTo>
                <a:lnTo>
                  <a:pt x="599122" y="0"/>
                </a:lnTo>
                <a:lnTo>
                  <a:pt x="599122" y="599122"/>
                </a:lnTo>
                <a:lnTo>
                  <a:pt x="0" y="599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5913659" y="3806450"/>
            <a:ext cx="478355" cy="434705"/>
          </a:xfrm>
          <a:custGeom>
            <a:avLst/>
            <a:gdLst/>
            <a:ahLst/>
            <a:cxnLst/>
            <a:rect l="l" t="t" r="r" b="b"/>
            <a:pathLst>
              <a:path w="717532" h="652057">
                <a:moveTo>
                  <a:pt x="0" y="0"/>
                </a:moveTo>
                <a:lnTo>
                  <a:pt x="717531" y="0"/>
                </a:lnTo>
                <a:lnTo>
                  <a:pt x="717531" y="652057"/>
                </a:lnTo>
                <a:lnTo>
                  <a:pt x="0" y="6520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AutoShape 14"/>
          <p:cNvSpPr/>
          <p:nvPr/>
        </p:nvSpPr>
        <p:spPr>
          <a:xfrm>
            <a:off x="5675105" y="2412520"/>
            <a:ext cx="841791" cy="0"/>
          </a:xfrm>
          <a:prstGeom prst="line">
            <a:avLst/>
          </a:prstGeom>
          <a:ln w="47625" cap="flat">
            <a:solidFill>
              <a:srgbClr val="FFFFFF"/>
            </a:solidFill>
            <a:prstDash val="solid"/>
            <a:headEnd type="none" w="sm" len="sm"/>
            <a:tailEnd type="none" w="sm" len="sm"/>
          </a:ln>
        </p:spPr>
        <p:txBody>
          <a:bodyPr/>
          <a:lstStyle/>
          <a:p>
            <a:endParaRPr lang="en-US"/>
          </a:p>
        </p:txBody>
      </p:sp>
      <p:sp>
        <p:nvSpPr>
          <p:cNvPr id="15" name="Freeform 15"/>
          <p:cNvSpPr/>
          <p:nvPr/>
        </p:nvSpPr>
        <p:spPr>
          <a:xfrm>
            <a:off x="9476736" y="3748769"/>
            <a:ext cx="399415" cy="399415"/>
          </a:xfrm>
          <a:custGeom>
            <a:avLst/>
            <a:gdLst/>
            <a:ahLst/>
            <a:cxnLst/>
            <a:rect l="l" t="t" r="r" b="b"/>
            <a:pathLst>
              <a:path w="599122" h="599122">
                <a:moveTo>
                  <a:pt x="0" y="0"/>
                </a:moveTo>
                <a:lnTo>
                  <a:pt x="599123" y="0"/>
                </a:lnTo>
                <a:lnTo>
                  <a:pt x="599123" y="599122"/>
                </a:lnTo>
                <a:lnTo>
                  <a:pt x="0" y="599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9634058" y="3816942"/>
            <a:ext cx="434705" cy="434705"/>
          </a:xfrm>
          <a:custGeom>
            <a:avLst/>
            <a:gdLst/>
            <a:ahLst/>
            <a:cxnLst/>
            <a:rect l="l" t="t" r="r" b="b"/>
            <a:pathLst>
              <a:path w="652057" h="652057">
                <a:moveTo>
                  <a:pt x="0" y="0"/>
                </a:moveTo>
                <a:lnTo>
                  <a:pt x="652056" y="0"/>
                </a:lnTo>
                <a:lnTo>
                  <a:pt x="652056" y="652057"/>
                </a:lnTo>
                <a:lnTo>
                  <a:pt x="0" y="6520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9624" y="6650045"/>
            <a:ext cx="4057664" cy="207955"/>
          </a:xfrm>
          <a:custGeom>
            <a:avLst/>
            <a:gdLst/>
            <a:ahLst/>
            <a:cxnLst/>
            <a:rect l="l" t="t" r="r" b="b"/>
            <a:pathLst>
              <a:path w="6086496" h="311933">
                <a:moveTo>
                  <a:pt x="0" y="0"/>
                </a:moveTo>
                <a:lnTo>
                  <a:pt x="6086496" y="0"/>
                </a:lnTo>
                <a:lnTo>
                  <a:pt x="6086496" y="311933"/>
                </a:lnTo>
                <a:lnTo>
                  <a:pt x="0" y="3119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10256581" y="6073658"/>
            <a:ext cx="1622057" cy="680365"/>
          </a:xfrm>
          <a:custGeom>
            <a:avLst/>
            <a:gdLst/>
            <a:ahLst/>
            <a:cxnLst/>
            <a:rect l="l" t="t" r="r" b="b"/>
            <a:pathLst>
              <a:path w="2433085" h="1020548">
                <a:moveTo>
                  <a:pt x="0" y="0"/>
                </a:moveTo>
                <a:lnTo>
                  <a:pt x="2433085" y="0"/>
                </a:lnTo>
                <a:lnTo>
                  <a:pt x="2433085" y="1020548"/>
                </a:lnTo>
                <a:lnTo>
                  <a:pt x="0" y="1020548"/>
                </a:lnTo>
                <a:lnTo>
                  <a:pt x="0" y="0"/>
                </a:lnTo>
                <a:close/>
              </a:path>
            </a:pathLst>
          </a:custGeom>
          <a:blipFill>
            <a:blip r:embed="rId14"/>
            <a:stretch>
              <a:fillRect/>
            </a:stretch>
          </a:blipFill>
        </p:spPr>
        <p:txBody>
          <a:bodyPr/>
          <a:lstStyle/>
          <a:p>
            <a:endParaRPr lang="en-US"/>
          </a:p>
        </p:txBody>
      </p:sp>
      <p:sp>
        <p:nvSpPr>
          <p:cNvPr id="19" name="TextBox 19"/>
          <p:cNvSpPr txBox="1"/>
          <p:nvPr/>
        </p:nvSpPr>
        <p:spPr>
          <a:xfrm>
            <a:off x="3278369" y="997288"/>
            <a:ext cx="5635263" cy="577081"/>
          </a:xfrm>
          <a:prstGeom prst="rect">
            <a:avLst/>
          </a:prstGeom>
        </p:spPr>
        <p:txBody>
          <a:bodyPr lIns="0" tIns="0" rIns="0" bIns="0" rtlCol="0" anchor="t">
            <a:spAutoFit/>
          </a:bodyPr>
          <a:lstStyle/>
          <a:p>
            <a:pPr algn="ctr">
              <a:lnSpc>
                <a:spcPts val="4522"/>
              </a:lnSpc>
            </a:pPr>
            <a:r>
              <a:rPr lang="en-US" sz="3800">
                <a:solidFill>
                  <a:srgbClr val="FFFFFF"/>
                </a:solidFill>
                <a:latin typeface="Aileron Bold"/>
                <a:ea typeface="Aileron Bold"/>
                <a:cs typeface="Aileron Bold"/>
                <a:sym typeface="Aileron Bold"/>
              </a:rPr>
              <a:t>SKILLS-BASED HIRING</a:t>
            </a:r>
          </a:p>
        </p:txBody>
      </p:sp>
      <p:sp>
        <p:nvSpPr>
          <p:cNvPr id="20" name="TextBox 20"/>
          <p:cNvSpPr txBox="1"/>
          <p:nvPr/>
        </p:nvSpPr>
        <p:spPr>
          <a:xfrm>
            <a:off x="3287894" y="1729514"/>
            <a:ext cx="5635263" cy="423193"/>
          </a:xfrm>
          <a:prstGeom prst="rect">
            <a:avLst/>
          </a:prstGeom>
        </p:spPr>
        <p:txBody>
          <a:bodyPr lIns="0" tIns="0" rIns="0" bIns="0" rtlCol="0" anchor="t">
            <a:spAutoFit/>
          </a:bodyPr>
          <a:lstStyle/>
          <a:p>
            <a:pPr algn="ctr">
              <a:lnSpc>
                <a:spcPts val="3332"/>
              </a:lnSpc>
            </a:pPr>
            <a:r>
              <a:rPr lang="en-US" sz="2800">
                <a:solidFill>
                  <a:srgbClr val="D00D11"/>
                </a:solidFill>
                <a:latin typeface="Aileron Heavy"/>
                <a:ea typeface="Aileron Heavy"/>
                <a:cs typeface="Aileron Heavy"/>
                <a:sym typeface="Aileron Heavy"/>
              </a:rPr>
              <a:t>A STRATEGIC APPROACH</a:t>
            </a:r>
          </a:p>
        </p:txBody>
      </p:sp>
      <p:sp>
        <p:nvSpPr>
          <p:cNvPr id="21" name="TextBox 21"/>
          <p:cNvSpPr txBox="1"/>
          <p:nvPr/>
        </p:nvSpPr>
        <p:spPr>
          <a:xfrm>
            <a:off x="809513" y="5222957"/>
            <a:ext cx="3238527" cy="712824"/>
          </a:xfrm>
          <a:prstGeom prst="rect">
            <a:avLst/>
          </a:prstGeom>
        </p:spPr>
        <p:txBody>
          <a:bodyPr lIns="0" tIns="0" rIns="0" bIns="0" rtlCol="0" anchor="t">
            <a:spAutoFit/>
          </a:bodyPr>
          <a:lstStyle/>
          <a:p>
            <a:pPr algn="ctr">
              <a:lnSpc>
                <a:spcPts val="1867"/>
              </a:lnSpc>
            </a:pPr>
            <a:r>
              <a:rPr lang="en-US" sz="1333" spc="27">
                <a:solidFill>
                  <a:srgbClr val="000000"/>
                </a:solidFill>
                <a:latin typeface="Roboto"/>
                <a:ea typeface="Roboto"/>
                <a:cs typeface="Roboto"/>
                <a:sym typeface="Roboto"/>
              </a:rPr>
              <a:t>Ability to match candidates with roles based on their specific skills and competencies. </a:t>
            </a:r>
          </a:p>
        </p:txBody>
      </p:sp>
      <p:sp>
        <p:nvSpPr>
          <p:cNvPr id="22" name="TextBox 22"/>
          <p:cNvSpPr txBox="1"/>
          <p:nvPr/>
        </p:nvSpPr>
        <p:spPr>
          <a:xfrm>
            <a:off x="4486262" y="5222957"/>
            <a:ext cx="3238527" cy="712824"/>
          </a:xfrm>
          <a:prstGeom prst="rect">
            <a:avLst/>
          </a:prstGeom>
        </p:spPr>
        <p:txBody>
          <a:bodyPr lIns="0" tIns="0" rIns="0" bIns="0" rtlCol="0" anchor="t">
            <a:spAutoFit/>
          </a:bodyPr>
          <a:lstStyle/>
          <a:p>
            <a:pPr algn="ctr">
              <a:lnSpc>
                <a:spcPts val="1867"/>
              </a:lnSpc>
            </a:pPr>
            <a:r>
              <a:rPr lang="en-US" sz="1333" spc="27">
                <a:solidFill>
                  <a:srgbClr val="000000"/>
                </a:solidFill>
                <a:latin typeface="Roboto"/>
                <a:ea typeface="Roboto"/>
                <a:cs typeface="Roboto"/>
                <a:sym typeface="Roboto"/>
              </a:rPr>
              <a:t>Focus on potential fosters a culture of development and engagement, reducing turnover.</a:t>
            </a:r>
          </a:p>
        </p:txBody>
      </p:sp>
      <p:sp>
        <p:nvSpPr>
          <p:cNvPr id="23" name="TextBox 23"/>
          <p:cNvSpPr txBox="1"/>
          <p:nvPr/>
        </p:nvSpPr>
        <p:spPr>
          <a:xfrm>
            <a:off x="1179803" y="4462068"/>
            <a:ext cx="2592569" cy="286425"/>
          </a:xfrm>
          <a:prstGeom prst="rect">
            <a:avLst/>
          </a:prstGeom>
        </p:spPr>
        <p:txBody>
          <a:bodyPr lIns="0" tIns="0" rIns="0" bIns="0" rtlCol="0" anchor="t">
            <a:spAutoFit/>
          </a:bodyPr>
          <a:lstStyle/>
          <a:p>
            <a:pPr algn="ctr">
              <a:lnSpc>
                <a:spcPts val="2427"/>
              </a:lnSpc>
            </a:pPr>
            <a:r>
              <a:rPr lang="en-US" sz="1733" spc="35">
                <a:solidFill>
                  <a:srgbClr val="000000"/>
                </a:solidFill>
                <a:latin typeface="Roboto Bold"/>
                <a:ea typeface="Roboto Bold"/>
                <a:cs typeface="Roboto Bold"/>
                <a:sym typeface="Roboto Bold"/>
              </a:rPr>
              <a:t>Accurate Fit for Roles</a:t>
            </a:r>
          </a:p>
        </p:txBody>
      </p:sp>
      <p:sp>
        <p:nvSpPr>
          <p:cNvPr id="24" name="TextBox 24"/>
          <p:cNvSpPr txBox="1"/>
          <p:nvPr/>
        </p:nvSpPr>
        <p:spPr>
          <a:xfrm>
            <a:off x="4943593" y="4462068"/>
            <a:ext cx="2323863" cy="594202"/>
          </a:xfrm>
          <a:prstGeom prst="rect">
            <a:avLst/>
          </a:prstGeom>
        </p:spPr>
        <p:txBody>
          <a:bodyPr lIns="0" tIns="0" rIns="0" bIns="0" rtlCol="0" anchor="t">
            <a:spAutoFit/>
          </a:bodyPr>
          <a:lstStyle/>
          <a:p>
            <a:pPr algn="ctr">
              <a:lnSpc>
                <a:spcPts val="2427"/>
              </a:lnSpc>
            </a:pPr>
            <a:r>
              <a:rPr lang="en-US" sz="1733" spc="35">
                <a:solidFill>
                  <a:srgbClr val="000000"/>
                </a:solidFill>
                <a:latin typeface="Roboto Bold"/>
                <a:ea typeface="Roboto Bold"/>
                <a:cs typeface="Roboto Bold"/>
                <a:sym typeface="Roboto Bold"/>
              </a:rPr>
              <a:t>Focus on Potential and Growth</a:t>
            </a:r>
          </a:p>
        </p:txBody>
      </p:sp>
      <p:sp>
        <p:nvSpPr>
          <p:cNvPr id="25" name="TextBox 25"/>
          <p:cNvSpPr txBox="1"/>
          <p:nvPr/>
        </p:nvSpPr>
        <p:spPr>
          <a:xfrm>
            <a:off x="8163011" y="5222957"/>
            <a:ext cx="3238527" cy="712824"/>
          </a:xfrm>
          <a:prstGeom prst="rect">
            <a:avLst/>
          </a:prstGeom>
        </p:spPr>
        <p:txBody>
          <a:bodyPr lIns="0" tIns="0" rIns="0" bIns="0" rtlCol="0" anchor="t">
            <a:spAutoFit/>
          </a:bodyPr>
          <a:lstStyle/>
          <a:p>
            <a:pPr algn="ctr">
              <a:lnSpc>
                <a:spcPts val="1867"/>
              </a:lnSpc>
            </a:pPr>
            <a:r>
              <a:rPr lang="en-US" sz="1333" spc="27">
                <a:solidFill>
                  <a:srgbClr val="000000"/>
                </a:solidFill>
                <a:latin typeface="Roboto"/>
                <a:ea typeface="Roboto"/>
                <a:cs typeface="Roboto"/>
                <a:sym typeface="Roboto"/>
              </a:rPr>
              <a:t>Build a diverse and adaptable workforce capable of navigating industry changes and challenges.</a:t>
            </a:r>
          </a:p>
        </p:txBody>
      </p:sp>
      <p:sp>
        <p:nvSpPr>
          <p:cNvPr id="26" name="TextBox 26"/>
          <p:cNvSpPr txBox="1"/>
          <p:nvPr/>
        </p:nvSpPr>
        <p:spPr>
          <a:xfrm>
            <a:off x="8865819" y="4462067"/>
            <a:ext cx="2020665" cy="594202"/>
          </a:xfrm>
          <a:prstGeom prst="rect">
            <a:avLst/>
          </a:prstGeom>
        </p:spPr>
        <p:txBody>
          <a:bodyPr lIns="0" tIns="0" rIns="0" bIns="0" rtlCol="0" anchor="t">
            <a:spAutoFit/>
          </a:bodyPr>
          <a:lstStyle/>
          <a:p>
            <a:pPr algn="ctr">
              <a:lnSpc>
                <a:spcPts val="2427"/>
              </a:lnSpc>
            </a:pPr>
            <a:r>
              <a:rPr lang="en-US" sz="1733" spc="35">
                <a:solidFill>
                  <a:srgbClr val="000000"/>
                </a:solidFill>
                <a:latin typeface="Roboto Bold"/>
                <a:ea typeface="Roboto Bold"/>
                <a:cs typeface="Roboto Bold"/>
                <a:sym typeface="Roboto Bold"/>
              </a:rPr>
              <a:t>Build a Sustainable Workforce</a:t>
            </a:r>
          </a:p>
        </p:txBody>
      </p:sp>
      <p:sp>
        <p:nvSpPr>
          <p:cNvPr id="27" name="Freeform 27"/>
          <p:cNvSpPr/>
          <p:nvPr/>
        </p:nvSpPr>
        <p:spPr>
          <a:xfrm>
            <a:off x="10383013" y="1754348"/>
            <a:ext cx="1495624" cy="1495624"/>
          </a:xfrm>
          <a:custGeom>
            <a:avLst/>
            <a:gdLst/>
            <a:ahLst/>
            <a:cxnLst/>
            <a:rect l="l" t="t" r="r" b="b"/>
            <a:pathLst>
              <a:path w="2243436" h="2243436">
                <a:moveTo>
                  <a:pt x="0" y="0"/>
                </a:moveTo>
                <a:lnTo>
                  <a:pt x="2243436" y="0"/>
                </a:lnTo>
                <a:lnTo>
                  <a:pt x="2243436" y="2243436"/>
                </a:lnTo>
                <a:lnTo>
                  <a:pt x="0" y="2243436"/>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2718"/>
            <a:ext cx="6314867" cy="3249880"/>
          </a:xfrm>
          <a:custGeom>
            <a:avLst/>
            <a:gdLst/>
            <a:ahLst/>
            <a:cxnLst/>
            <a:rect l="l" t="t" r="r" b="b"/>
            <a:pathLst>
              <a:path w="9472300" h="4874820">
                <a:moveTo>
                  <a:pt x="0" y="0"/>
                </a:moveTo>
                <a:lnTo>
                  <a:pt x="9472300" y="0"/>
                </a:lnTo>
                <a:lnTo>
                  <a:pt x="9472300" y="4874819"/>
                </a:lnTo>
                <a:lnTo>
                  <a:pt x="0" y="4874819"/>
                </a:lnTo>
                <a:lnTo>
                  <a:pt x="0" y="0"/>
                </a:lnTo>
                <a:close/>
              </a:path>
            </a:pathLst>
          </a:custGeom>
          <a:blipFill>
            <a:blip r:embed="rId2"/>
            <a:stretch>
              <a:fillRect t="-14729" b="-14729"/>
            </a:stretch>
          </a:blipFill>
        </p:spPr>
        <p:txBody>
          <a:bodyPr/>
          <a:lstStyle/>
          <a:p>
            <a:endParaRPr lang="en-US"/>
          </a:p>
        </p:txBody>
      </p:sp>
      <p:pic>
        <p:nvPicPr>
          <p:cNvPr id="3" name="Picture 3"/>
          <p:cNvPicPr>
            <a:picLocks noChangeAspect="1"/>
          </p:cNvPicPr>
          <p:nvPr/>
        </p:nvPicPr>
        <p:blipFill>
          <a:blip r:embed="rId3"/>
          <a:stretch>
            <a:fillRect/>
          </a:stretch>
        </p:blipFill>
        <p:spPr>
          <a:xfrm>
            <a:off x="7157770" y="5873549"/>
            <a:ext cx="967619" cy="282223"/>
          </a:xfrm>
          <a:prstGeom prst="rect">
            <a:avLst/>
          </a:prstGeom>
        </p:spPr>
      </p:pic>
      <p:sp>
        <p:nvSpPr>
          <p:cNvPr id="4" name="Freeform 4"/>
          <p:cNvSpPr/>
          <p:nvPr/>
        </p:nvSpPr>
        <p:spPr>
          <a:xfrm>
            <a:off x="7045208" y="3991502"/>
            <a:ext cx="475173" cy="475173"/>
          </a:xfrm>
          <a:custGeom>
            <a:avLst/>
            <a:gdLst/>
            <a:ahLst/>
            <a:cxnLst/>
            <a:rect l="l" t="t" r="r" b="b"/>
            <a:pathLst>
              <a:path w="712760" h="712760">
                <a:moveTo>
                  <a:pt x="0" y="0"/>
                </a:moveTo>
                <a:lnTo>
                  <a:pt x="712760" y="0"/>
                </a:lnTo>
                <a:lnTo>
                  <a:pt x="712760" y="712760"/>
                </a:lnTo>
                <a:lnTo>
                  <a:pt x="0" y="712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166522" y="4151694"/>
            <a:ext cx="629962" cy="629962"/>
          </a:xfrm>
          <a:custGeom>
            <a:avLst/>
            <a:gdLst/>
            <a:ahLst/>
            <a:cxnLst/>
            <a:rect l="l" t="t" r="r" b="b"/>
            <a:pathLst>
              <a:path w="944943" h="944943">
                <a:moveTo>
                  <a:pt x="0" y="0"/>
                </a:moveTo>
                <a:lnTo>
                  <a:pt x="944943" y="0"/>
                </a:lnTo>
                <a:lnTo>
                  <a:pt x="944943" y="944943"/>
                </a:lnTo>
                <a:lnTo>
                  <a:pt x="0" y="9449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7045208" y="2197258"/>
            <a:ext cx="475173" cy="475173"/>
          </a:xfrm>
          <a:custGeom>
            <a:avLst/>
            <a:gdLst/>
            <a:ahLst/>
            <a:cxnLst/>
            <a:rect l="l" t="t" r="r" b="b"/>
            <a:pathLst>
              <a:path w="712760" h="712760">
                <a:moveTo>
                  <a:pt x="0" y="0"/>
                </a:moveTo>
                <a:lnTo>
                  <a:pt x="712760" y="0"/>
                </a:lnTo>
                <a:lnTo>
                  <a:pt x="712760" y="712760"/>
                </a:lnTo>
                <a:lnTo>
                  <a:pt x="0" y="7127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7238405" y="2434844"/>
            <a:ext cx="410747" cy="565573"/>
          </a:xfrm>
          <a:custGeom>
            <a:avLst/>
            <a:gdLst/>
            <a:ahLst/>
            <a:cxnLst/>
            <a:rect l="l" t="t" r="r" b="b"/>
            <a:pathLst>
              <a:path w="616121" h="848360">
                <a:moveTo>
                  <a:pt x="0" y="0"/>
                </a:moveTo>
                <a:lnTo>
                  <a:pt x="616122" y="0"/>
                </a:lnTo>
                <a:lnTo>
                  <a:pt x="616122" y="848360"/>
                </a:lnTo>
                <a:lnTo>
                  <a:pt x="0" y="8483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7045208" y="529039"/>
            <a:ext cx="475173" cy="475173"/>
          </a:xfrm>
          <a:custGeom>
            <a:avLst/>
            <a:gdLst/>
            <a:ahLst/>
            <a:cxnLst/>
            <a:rect l="l" t="t" r="r" b="b"/>
            <a:pathLst>
              <a:path w="712760" h="712760">
                <a:moveTo>
                  <a:pt x="0" y="0"/>
                </a:moveTo>
                <a:lnTo>
                  <a:pt x="712760" y="0"/>
                </a:lnTo>
                <a:lnTo>
                  <a:pt x="712760" y="712760"/>
                </a:lnTo>
                <a:lnTo>
                  <a:pt x="0" y="7127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7251130" y="685800"/>
            <a:ext cx="385297" cy="565573"/>
          </a:xfrm>
          <a:custGeom>
            <a:avLst/>
            <a:gdLst/>
            <a:ahLst/>
            <a:cxnLst/>
            <a:rect l="l" t="t" r="r" b="b"/>
            <a:pathLst>
              <a:path w="577945" h="848360">
                <a:moveTo>
                  <a:pt x="0" y="0"/>
                </a:moveTo>
                <a:lnTo>
                  <a:pt x="577945" y="0"/>
                </a:lnTo>
                <a:lnTo>
                  <a:pt x="577945" y="848360"/>
                </a:lnTo>
                <a:lnTo>
                  <a:pt x="0" y="8483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10"/>
          <p:cNvSpPr txBox="1"/>
          <p:nvPr/>
        </p:nvSpPr>
        <p:spPr>
          <a:xfrm>
            <a:off x="1030514" y="3500614"/>
            <a:ext cx="5711368" cy="1333698"/>
          </a:xfrm>
          <a:prstGeom prst="rect">
            <a:avLst/>
          </a:prstGeom>
        </p:spPr>
        <p:txBody>
          <a:bodyPr lIns="0" tIns="0" rIns="0" bIns="0" rtlCol="0" anchor="t">
            <a:spAutoFit/>
          </a:bodyPr>
          <a:lstStyle/>
          <a:p>
            <a:pPr>
              <a:lnSpc>
                <a:spcPts val="5157"/>
              </a:lnSpc>
            </a:pPr>
            <a:r>
              <a:rPr lang="en-US" sz="4334">
                <a:solidFill>
                  <a:srgbClr val="000000"/>
                </a:solidFill>
                <a:latin typeface="Aileron Heavy"/>
                <a:ea typeface="Aileron Heavy"/>
                <a:cs typeface="Aileron Heavy"/>
                <a:sym typeface="Aileron Heavy"/>
              </a:rPr>
              <a:t>THE FINANCIAL UPSIDE TO </a:t>
            </a:r>
            <a:r>
              <a:rPr lang="en-US" sz="4334">
                <a:solidFill>
                  <a:srgbClr val="CD0F12"/>
                </a:solidFill>
                <a:latin typeface="Aileron Heavy"/>
                <a:ea typeface="Aileron Heavy"/>
                <a:cs typeface="Aileron Heavy"/>
                <a:sym typeface="Aileron Heavy"/>
              </a:rPr>
              <a:t>SKILLS-BASED HIRING</a:t>
            </a:r>
          </a:p>
        </p:txBody>
      </p:sp>
      <p:sp>
        <p:nvSpPr>
          <p:cNvPr id="11" name="TextBox 11"/>
          <p:cNvSpPr txBox="1"/>
          <p:nvPr/>
        </p:nvSpPr>
        <p:spPr>
          <a:xfrm>
            <a:off x="1030514" y="5601003"/>
            <a:ext cx="4723203" cy="712824"/>
          </a:xfrm>
          <a:prstGeom prst="rect">
            <a:avLst/>
          </a:prstGeom>
        </p:spPr>
        <p:txBody>
          <a:bodyPr lIns="0" tIns="0" rIns="0" bIns="0" rtlCol="0" anchor="t">
            <a:spAutoFit/>
          </a:bodyPr>
          <a:lstStyle/>
          <a:p>
            <a:pPr>
              <a:lnSpc>
                <a:spcPts val="1867"/>
              </a:lnSpc>
            </a:pPr>
            <a:r>
              <a:rPr lang="en-US" sz="1333" spc="27">
                <a:solidFill>
                  <a:srgbClr val="000000"/>
                </a:solidFill>
                <a:latin typeface="Roboto"/>
                <a:ea typeface="Roboto"/>
                <a:cs typeface="Roboto"/>
                <a:sym typeface="Roboto"/>
              </a:rPr>
              <a:t>Skills-based hiring not only reduces turnover costs but also boosts productivity, enhances employee retention, and fosters a culture of innovation. </a:t>
            </a:r>
          </a:p>
        </p:txBody>
      </p:sp>
      <p:sp>
        <p:nvSpPr>
          <p:cNvPr id="12" name="TextBox 12"/>
          <p:cNvSpPr txBox="1"/>
          <p:nvPr/>
        </p:nvSpPr>
        <p:spPr>
          <a:xfrm>
            <a:off x="7238404" y="1495454"/>
            <a:ext cx="4091325" cy="469167"/>
          </a:xfrm>
          <a:prstGeom prst="rect">
            <a:avLst/>
          </a:prstGeom>
        </p:spPr>
        <p:txBody>
          <a:bodyPr lIns="0" tIns="0" rIns="0" bIns="0" rtlCol="0" anchor="t">
            <a:spAutoFit/>
          </a:bodyPr>
          <a:lstStyle/>
          <a:p>
            <a:pPr>
              <a:lnSpc>
                <a:spcPts val="1867"/>
              </a:lnSpc>
            </a:pPr>
            <a:r>
              <a:rPr lang="en-US" sz="1333" spc="27">
                <a:solidFill>
                  <a:srgbClr val="000000"/>
                </a:solidFill>
                <a:latin typeface="Roboto"/>
                <a:ea typeface="Roboto"/>
                <a:cs typeface="Roboto"/>
                <a:sym typeface="Roboto"/>
              </a:rPr>
              <a:t>Savings of 30% in turnover costs /$10,000 per hire.</a:t>
            </a:r>
          </a:p>
          <a:p>
            <a:pPr>
              <a:lnSpc>
                <a:spcPts val="1867"/>
              </a:lnSpc>
            </a:pPr>
            <a:r>
              <a:rPr lang="en-US" sz="1333" spc="27">
                <a:solidFill>
                  <a:srgbClr val="000000"/>
                </a:solidFill>
                <a:latin typeface="Roboto"/>
                <a:ea typeface="Roboto"/>
                <a:cs typeface="Roboto"/>
                <a:sym typeface="Roboto"/>
              </a:rPr>
              <a:t>Retention two times better.</a:t>
            </a:r>
          </a:p>
        </p:txBody>
      </p:sp>
      <p:sp>
        <p:nvSpPr>
          <p:cNvPr id="13" name="TextBox 13"/>
          <p:cNvSpPr txBox="1"/>
          <p:nvPr/>
        </p:nvSpPr>
        <p:spPr>
          <a:xfrm>
            <a:off x="7238404" y="3244498"/>
            <a:ext cx="3953705" cy="469167"/>
          </a:xfrm>
          <a:prstGeom prst="rect">
            <a:avLst/>
          </a:prstGeom>
        </p:spPr>
        <p:txBody>
          <a:bodyPr lIns="0" tIns="0" rIns="0" bIns="0" rtlCol="0" anchor="t">
            <a:spAutoFit/>
          </a:bodyPr>
          <a:lstStyle/>
          <a:p>
            <a:pPr>
              <a:lnSpc>
                <a:spcPts val="1867"/>
              </a:lnSpc>
            </a:pPr>
            <a:r>
              <a:rPr lang="en-US" sz="1333" spc="27">
                <a:solidFill>
                  <a:srgbClr val="000000"/>
                </a:solidFill>
                <a:latin typeface="Roboto"/>
                <a:ea typeface="Roboto"/>
                <a:cs typeface="Roboto"/>
                <a:sym typeface="Roboto"/>
              </a:rPr>
              <a:t>Five times more productive.</a:t>
            </a:r>
          </a:p>
          <a:p>
            <a:pPr>
              <a:lnSpc>
                <a:spcPts val="1867"/>
              </a:lnSpc>
            </a:pPr>
            <a:r>
              <a:rPr lang="en-US" sz="1333" spc="27">
                <a:solidFill>
                  <a:srgbClr val="000000"/>
                </a:solidFill>
                <a:latin typeface="Roboto"/>
                <a:ea typeface="Roboto"/>
                <a:cs typeface="Roboto"/>
                <a:sym typeface="Roboto"/>
              </a:rPr>
              <a:t>Teams are 52% more innovative.</a:t>
            </a:r>
          </a:p>
        </p:txBody>
      </p:sp>
      <p:sp>
        <p:nvSpPr>
          <p:cNvPr id="14" name="TextBox 14"/>
          <p:cNvSpPr txBox="1"/>
          <p:nvPr/>
        </p:nvSpPr>
        <p:spPr>
          <a:xfrm>
            <a:off x="8029529" y="647700"/>
            <a:ext cx="2431837"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Reduce Turnover Costs</a:t>
            </a:r>
          </a:p>
        </p:txBody>
      </p:sp>
      <p:sp>
        <p:nvSpPr>
          <p:cNvPr id="15" name="TextBox 15"/>
          <p:cNvSpPr txBox="1"/>
          <p:nvPr/>
        </p:nvSpPr>
        <p:spPr>
          <a:xfrm>
            <a:off x="8029529" y="2396744"/>
            <a:ext cx="2431837"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Increase Productivity</a:t>
            </a:r>
          </a:p>
        </p:txBody>
      </p:sp>
      <p:sp>
        <p:nvSpPr>
          <p:cNvPr id="16" name="TextBox 16"/>
          <p:cNvSpPr txBox="1"/>
          <p:nvPr/>
        </p:nvSpPr>
        <p:spPr>
          <a:xfrm>
            <a:off x="7238404" y="4993542"/>
            <a:ext cx="4640233" cy="469167"/>
          </a:xfrm>
          <a:prstGeom prst="rect">
            <a:avLst/>
          </a:prstGeom>
        </p:spPr>
        <p:txBody>
          <a:bodyPr lIns="0" tIns="0" rIns="0" bIns="0" rtlCol="0" anchor="t">
            <a:spAutoFit/>
          </a:bodyPr>
          <a:lstStyle/>
          <a:p>
            <a:pPr>
              <a:lnSpc>
                <a:spcPts val="1867"/>
              </a:lnSpc>
            </a:pPr>
            <a:r>
              <a:rPr lang="en-US" sz="1333" spc="27">
                <a:solidFill>
                  <a:srgbClr val="000000"/>
                </a:solidFill>
                <a:latin typeface="Roboto"/>
                <a:ea typeface="Roboto"/>
                <a:cs typeface="Roboto"/>
                <a:sym typeface="Roboto"/>
              </a:rPr>
              <a:t>Reduces time-to-hire by 30+ days and hiring costs by 78%. Cumulative savings result in significant financial stability.</a:t>
            </a:r>
          </a:p>
        </p:txBody>
      </p:sp>
      <p:sp>
        <p:nvSpPr>
          <p:cNvPr id="17" name="TextBox 17"/>
          <p:cNvSpPr txBox="1"/>
          <p:nvPr/>
        </p:nvSpPr>
        <p:spPr>
          <a:xfrm>
            <a:off x="8029529" y="4145788"/>
            <a:ext cx="2684140"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Lower Recruitment Costs</a:t>
            </a:r>
          </a:p>
        </p:txBody>
      </p:sp>
      <p:sp>
        <p:nvSpPr>
          <p:cNvPr id="18" name="Freeform 18"/>
          <p:cNvSpPr/>
          <p:nvPr/>
        </p:nvSpPr>
        <p:spPr>
          <a:xfrm>
            <a:off x="10256581" y="6073658"/>
            <a:ext cx="1622057" cy="680365"/>
          </a:xfrm>
          <a:custGeom>
            <a:avLst/>
            <a:gdLst/>
            <a:ahLst/>
            <a:cxnLst/>
            <a:rect l="l" t="t" r="r" b="b"/>
            <a:pathLst>
              <a:path w="2433085" h="1020548">
                <a:moveTo>
                  <a:pt x="0" y="0"/>
                </a:moveTo>
                <a:lnTo>
                  <a:pt x="2433085" y="0"/>
                </a:lnTo>
                <a:lnTo>
                  <a:pt x="2433085" y="1020548"/>
                </a:lnTo>
                <a:lnTo>
                  <a:pt x="0" y="1020548"/>
                </a:lnTo>
                <a:lnTo>
                  <a:pt x="0" y="0"/>
                </a:lnTo>
                <a:close/>
              </a:path>
            </a:pathLst>
          </a:custGeom>
          <a:blipFill>
            <a:blip r:embed="rId16"/>
            <a:stretch>
              <a:fillRect/>
            </a:stretch>
          </a:blipFill>
        </p:spPr>
        <p:txBody>
          <a:bodyPr/>
          <a:lstStyle/>
          <a:p>
            <a:endParaRPr lang="en-US"/>
          </a:p>
        </p:txBody>
      </p:sp>
      <p:sp>
        <p:nvSpPr>
          <p:cNvPr id="19" name="TextBox 19"/>
          <p:cNvSpPr txBox="1"/>
          <p:nvPr/>
        </p:nvSpPr>
        <p:spPr>
          <a:xfrm>
            <a:off x="8044754" y="908474"/>
            <a:ext cx="2431837"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Improve Retention</a:t>
            </a:r>
          </a:p>
        </p:txBody>
      </p:sp>
      <p:sp>
        <p:nvSpPr>
          <p:cNvPr id="20" name="TextBox 20"/>
          <p:cNvSpPr txBox="1"/>
          <p:nvPr/>
        </p:nvSpPr>
        <p:spPr>
          <a:xfrm>
            <a:off x="8029529" y="2701544"/>
            <a:ext cx="2431837"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Foster Innovation</a:t>
            </a:r>
          </a:p>
        </p:txBody>
      </p:sp>
      <p:sp>
        <p:nvSpPr>
          <p:cNvPr id="21" name="TextBox 21"/>
          <p:cNvSpPr txBox="1"/>
          <p:nvPr/>
        </p:nvSpPr>
        <p:spPr>
          <a:xfrm>
            <a:off x="8029529" y="4482783"/>
            <a:ext cx="2867633" cy="286425"/>
          </a:xfrm>
          <a:prstGeom prst="rect">
            <a:avLst/>
          </a:prstGeom>
        </p:spPr>
        <p:txBody>
          <a:bodyPr lIns="0" tIns="0" rIns="0" bIns="0" rtlCol="0" anchor="t">
            <a:spAutoFit/>
          </a:bodyPr>
          <a:lstStyle/>
          <a:p>
            <a:pPr>
              <a:lnSpc>
                <a:spcPts val="2427"/>
              </a:lnSpc>
            </a:pPr>
            <a:r>
              <a:rPr lang="en-US" sz="1733" spc="35">
                <a:solidFill>
                  <a:srgbClr val="000000"/>
                </a:solidFill>
                <a:latin typeface="Roboto Bold"/>
                <a:ea typeface="Roboto Bold"/>
                <a:cs typeface="Roboto Bold"/>
                <a:sym typeface="Roboto Bold"/>
              </a:rPr>
              <a:t>Achieve Financial Stability</a:t>
            </a:r>
          </a:p>
        </p:txBody>
      </p:sp>
      <p:sp>
        <p:nvSpPr>
          <p:cNvPr id="22" name="Freeform 22"/>
          <p:cNvSpPr/>
          <p:nvPr/>
        </p:nvSpPr>
        <p:spPr>
          <a:xfrm>
            <a:off x="261153" y="1657657"/>
            <a:ext cx="1515160" cy="1515160"/>
          </a:xfrm>
          <a:custGeom>
            <a:avLst/>
            <a:gdLst/>
            <a:ahLst/>
            <a:cxnLst/>
            <a:rect l="l" t="t" r="r" b="b"/>
            <a:pathLst>
              <a:path w="2272740" h="2272740">
                <a:moveTo>
                  <a:pt x="0" y="0"/>
                </a:moveTo>
                <a:lnTo>
                  <a:pt x="2272741" y="0"/>
                </a:lnTo>
                <a:lnTo>
                  <a:pt x="2272741" y="2272741"/>
                </a:lnTo>
                <a:lnTo>
                  <a:pt x="0" y="2272741"/>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5093" y="0"/>
            <a:ext cx="5866907" cy="6858000"/>
          </a:xfrm>
          <a:custGeom>
            <a:avLst/>
            <a:gdLst/>
            <a:ahLst/>
            <a:cxnLst/>
            <a:rect l="l" t="t" r="r" b="b"/>
            <a:pathLst>
              <a:path w="8800361" h="10287000">
                <a:moveTo>
                  <a:pt x="0" y="0"/>
                </a:moveTo>
                <a:lnTo>
                  <a:pt x="8800361" y="0"/>
                </a:lnTo>
                <a:lnTo>
                  <a:pt x="8800361" y="10287000"/>
                </a:lnTo>
                <a:lnTo>
                  <a:pt x="0" y="10287000"/>
                </a:lnTo>
                <a:lnTo>
                  <a:pt x="0" y="0"/>
                </a:lnTo>
                <a:close/>
              </a:path>
            </a:pathLst>
          </a:custGeom>
          <a:blipFill>
            <a:blip r:embed="rId2"/>
            <a:stretch>
              <a:fillRect l="-54761" r="-20358"/>
            </a:stretch>
          </a:blipFill>
        </p:spPr>
        <p:txBody>
          <a:bodyPr/>
          <a:lstStyle/>
          <a:p>
            <a:endParaRPr lang="en-US"/>
          </a:p>
        </p:txBody>
      </p:sp>
      <p:grpSp>
        <p:nvGrpSpPr>
          <p:cNvPr id="3" name="Group 3"/>
          <p:cNvGrpSpPr/>
          <p:nvPr/>
        </p:nvGrpSpPr>
        <p:grpSpPr>
          <a:xfrm>
            <a:off x="3201624" y="3658573"/>
            <a:ext cx="8304576" cy="2513627"/>
            <a:chOff x="0" y="0"/>
            <a:chExt cx="11251119" cy="3405486"/>
          </a:xfrm>
        </p:grpSpPr>
        <p:sp>
          <p:nvSpPr>
            <p:cNvPr id="4" name="Freeform 4"/>
            <p:cNvSpPr/>
            <p:nvPr/>
          </p:nvSpPr>
          <p:spPr>
            <a:xfrm>
              <a:off x="0" y="0"/>
              <a:ext cx="11251119" cy="3405486"/>
            </a:xfrm>
            <a:custGeom>
              <a:avLst/>
              <a:gdLst/>
              <a:ahLst/>
              <a:cxnLst/>
              <a:rect l="l" t="t" r="r" b="b"/>
              <a:pathLst>
                <a:path w="11251119" h="3405486">
                  <a:moveTo>
                    <a:pt x="0" y="0"/>
                  </a:moveTo>
                  <a:lnTo>
                    <a:pt x="11251119" y="0"/>
                  </a:lnTo>
                  <a:lnTo>
                    <a:pt x="11251119" y="3405486"/>
                  </a:lnTo>
                  <a:lnTo>
                    <a:pt x="0" y="3405486"/>
                  </a:lnTo>
                  <a:close/>
                </a:path>
              </a:pathLst>
            </a:custGeom>
            <a:solidFill>
              <a:srgbClr val="D00D11"/>
            </a:solidFill>
          </p:spPr>
          <p:txBody>
            <a:bodyPr/>
            <a:lstStyle/>
            <a:p>
              <a:endParaRPr lang="en-US"/>
            </a:p>
          </p:txBody>
        </p:sp>
      </p:grpSp>
      <p:grpSp>
        <p:nvGrpSpPr>
          <p:cNvPr id="5" name="Group 5"/>
          <p:cNvGrpSpPr/>
          <p:nvPr/>
        </p:nvGrpSpPr>
        <p:grpSpPr>
          <a:xfrm>
            <a:off x="6096000" y="0"/>
            <a:ext cx="229093" cy="1733971"/>
            <a:chOff x="0" y="0"/>
            <a:chExt cx="310377" cy="2349200"/>
          </a:xfrm>
        </p:grpSpPr>
        <p:sp>
          <p:nvSpPr>
            <p:cNvPr id="6" name="Freeform 6"/>
            <p:cNvSpPr/>
            <p:nvPr/>
          </p:nvSpPr>
          <p:spPr>
            <a:xfrm>
              <a:off x="0" y="0"/>
              <a:ext cx="310377" cy="2349200"/>
            </a:xfrm>
            <a:custGeom>
              <a:avLst/>
              <a:gdLst/>
              <a:ahLst/>
              <a:cxnLst/>
              <a:rect l="l" t="t" r="r" b="b"/>
              <a:pathLst>
                <a:path w="310377" h="2349200">
                  <a:moveTo>
                    <a:pt x="0" y="0"/>
                  </a:moveTo>
                  <a:lnTo>
                    <a:pt x="310377" y="0"/>
                  </a:lnTo>
                  <a:lnTo>
                    <a:pt x="310377" y="2349200"/>
                  </a:lnTo>
                  <a:lnTo>
                    <a:pt x="0" y="2349200"/>
                  </a:lnTo>
                  <a:close/>
                </a:path>
              </a:pathLst>
            </a:custGeom>
            <a:solidFill>
              <a:srgbClr val="D00D11"/>
            </a:solidFill>
          </p:spPr>
          <p:txBody>
            <a:bodyPr/>
            <a:lstStyle/>
            <a:p>
              <a:endParaRPr lang="en-US"/>
            </a:p>
          </p:txBody>
        </p:sp>
      </p:grpSp>
      <p:sp>
        <p:nvSpPr>
          <p:cNvPr id="7" name="Freeform 7"/>
          <p:cNvSpPr/>
          <p:nvPr/>
        </p:nvSpPr>
        <p:spPr>
          <a:xfrm>
            <a:off x="685800" y="3658573"/>
            <a:ext cx="2515824" cy="2494577"/>
          </a:xfrm>
          <a:custGeom>
            <a:avLst/>
            <a:gdLst/>
            <a:ahLst/>
            <a:cxnLst/>
            <a:rect l="l" t="t" r="r" b="b"/>
            <a:pathLst>
              <a:path w="3773736" h="3741866">
                <a:moveTo>
                  <a:pt x="0" y="0"/>
                </a:moveTo>
                <a:lnTo>
                  <a:pt x="3773736" y="0"/>
                </a:lnTo>
                <a:lnTo>
                  <a:pt x="3773736" y="3741866"/>
                </a:lnTo>
                <a:lnTo>
                  <a:pt x="0" y="3741866"/>
                </a:lnTo>
                <a:lnTo>
                  <a:pt x="0" y="0"/>
                </a:lnTo>
                <a:close/>
              </a:path>
            </a:pathLst>
          </a:custGeom>
          <a:blipFill>
            <a:blip r:embed="rId3"/>
            <a:stretch>
              <a:fillRect l="-24413" r="-24413"/>
            </a:stretch>
          </a:blipFill>
        </p:spPr>
        <p:txBody>
          <a:bodyPr/>
          <a:lstStyle/>
          <a:p>
            <a:endParaRPr lang="en-US"/>
          </a:p>
        </p:txBody>
      </p:sp>
      <p:sp>
        <p:nvSpPr>
          <p:cNvPr id="8" name="AutoShape 8"/>
          <p:cNvSpPr/>
          <p:nvPr/>
        </p:nvSpPr>
        <p:spPr>
          <a:xfrm rot="5400000">
            <a:off x="1954336" y="4899511"/>
            <a:ext cx="2513627" cy="0"/>
          </a:xfrm>
          <a:prstGeom prst="line">
            <a:avLst/>
          </a:prstGeom>
          <a:ln w="47625" cap="flat">
            <a:solidFill>
              <a:srgbClr val="FFFFFF"/>
            </a:solidFill>
            <a:prstDash val="solid"/>
            <a:headEnd type="none" w="sm" len="sm"/>
            <a:tailEnd type="none" w="sm" len="sm"/>
          </a:ln>
        </p:spPr>
        <p:txBody>
          <a:bodyPr/>
          <a:lstStyle/>
          <a:p>
            <a:endParaRPr lang="en-US"/>
          </a:p>
        </p:txBody>
      </p:sp>
      <p:sp>
        <p:nvSpPr>
          <p:cNvPr id="9" name="Freeform 9"/>
          <p:cNvSpPr/>
          <p:nvPr/>
        </p:nvSpPr>
        <p:spPr>
          <a:xfrm>
            <a:off x="7779584" y="4047638"/>
            <a:ext cx="632439" cy="749557"/>
          </a:xfrm>
          <a:custGeom>
            <a:avLst/>
            <a:gdLst/>
            <a:ahLst/>
            <a:cxnLst/>
            <a:rect l="l" t="t" r="r" b="b"/>
            <a:pathLst>
              <a:path w="948658" h="1124336">
                <a:moveTo>
                  <a:pt x="0" y="0"/>
                </a:moveTo>
                <a:lnTo>
                  <a:pt x="948659" y="0"/>
                </a:lnTo>
                <a:lnTo>
                  <a:pt x="948659" y="1124336"/>
                </a:lnTo>
                <a:lnTo>
                  <a:pt x="0" y="11243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3646119" y="4070508"/>
            <a:ext cx="706466" cy="703817"/>
          </a:xfrm>
          <a:custGeom>
            <a:avLst/>
            <a:gdLst/>
            <a:ahLst/>
            <a:cxnLst/>
            <a:rect l="l" t="t" r="r" b="b"/>
            <a:pathLst>
              <a:path w="1059699" h="1055725">
                <a:moveTo>
                  <a:pt x="0" y="0"/>
                </a:moveTo>
                <a:lnTo>
                  <a:pt x="1059698" y="0"/>
                </a:lnTo>
                <a:lnTo>
                  <a:pt x="1059698" y="1055725"/>
                </a:lnTo>
                <a:lnTo>
                  <a:pt x="0" y="10557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801304" y="1367149"/>
            <a:ext cx="3087914" cy="807913"/>
          </a:xfrm>
          <a:prstGeom prst="rect">
            <a:avLst/>
          </a:prstGeom>
        </p:spPr>
        <p:txBody>
          <a:bodyPr lIns="0" tIns="0" rIns="0" bIns="0" rtlCol="0" anchor="t">
            <a:spAutoFit/>
          </a:bodyPr>
          <a:lstStyle/>
          <a:p>
            <a:pPr>
              <a:lnSpc>
                <a:spcPts val="6302"/>
              </a:lnSpc>
            </a:pPr>
            <a:r>
              <a:rPr lang="en-US" sz="5296" u="sng">
                <a:solidFill>
                  <a:srgbClr val="CD0F12"/>
                </a:solidFill>
                <a:latin typeface="Aileron Heavy"/>
                <a:ea typeface="Aileron Heavy"/>
                <a:cs typeface="Aileron Heavy"/>
                <a:sym typeface="Aileron Heavy"/>
              </a:rPr>
              <a:t>IMPACT</a:t>
            </a:r>
          </a:p>
        </p:txBody>
      </p:sp>
      <p:sp>
        <p:nvSpPr>
          <p:cNvPr id="12" name="TextBox 12"/>
          <p:cNvSpPr txBox="1"/>
          <p:nvPr/>
        </p:nvSpPr>
        <p:spPr>
          <a:xfrm>
            <a:off x="685800" y="692150"/>
            <a:ext cx="5410200" cy="807913"/>
          </a:xfrm>
          <a:prstGeom prst="rect">
            <a:avLst/>
          </a:prstGeom>
        </p:spPr>
        <p:txBody>
          <a:bodyPr lIns="0" tIns="0" rIns="0" bIns="0" rtlCol="0" anchor="t">
            <a:spAutoFit/>
          </a:bodyPr>
          <a:lstStyle/>
          <a:p>
            <a:pPr>
              <a:lnSpc>
                <a:spcPts val="6302"/>
              </a:lnSpc>
            </a:pPr>
            <a:r>
              <a:rPr lang="en-US" sz="5296">
                <a:solidFill>
                  <a:srgbClr val="000000"/>
                </a:solidFill>
                <a:latin typeface="Aileron Heavy"/>
                <a:ea typeface="Aileron Heavy"/>
                <a:cs typeface="Aileron Heavy"/>
                <a:sym typeface="Aileron Heavy"/>
              </a:rPr>
              <a:t>COMMUNITY</a:t>
            </a:r>
          </a:p>
        </p:txBody>
      </p:sp>
      <p:sp>
        <p:nvSpPr>
          <p:cNvPr id="13" name="TextBox 13"/>
          <p:cNvSpPr txBox="1"/>
          <p:nvPr/>
        </p:nvSpPr>
        <p:spPr>
          <a:xfrm>
            <a:off x="3646119" y="4961136"/>
            <a:ext cx="3409419" cy="469167"/>
          </a:xfrm>
          <a:prstGeom prst="rect">
            <a:avLst/>
          </a:prstGeom>
        </p:spPr>
        <p:txBody>
          <a:bodyPr lIns="0" tIns="0" rIns="0" bIns="0" rtlCol="0" anchor="t">
            <a:spAutoFit/>
          </a:bodyPr>
          <a:lstStyle/>
          <a:p>
            <a:pPr>
              <a:lnSpc>
                <a:spcPts val="1867"/>
              </a:lnSpc>
            </a:pPr>
            <a:r>
              <a:rPr lang="en-US" sz="1333" spc="27">
                <a:solidFill>
                  <a:srgbClr val="FFFFFF"/>
                </a:solidFill>
                <a:latin typeface="Roboto"/>
                <a:ea typeface="Roboto"/>
                <a:cs typeface="Roboto"/>
                <a:sym typeface="Roboto"/>
              </a:rPr>
              <a:t>Offering pathways to stable employment, supporting economic independence.</a:t>
            </a:r>
          </a:p>
        </p:txBody>
      </p:sp>
      <p:sp>
        <p:nvSpPr>
          <p:cNvPr id="14" name="TextBox 14"/>
          <p:cNvSpPr txBox="1"/>
          <p:nvPr/>
        </p:nvSpPr>
        <p:spPr>
          <a:xfrm>
            <a:off x="7779584" y="4961136"/>
            <a:ext cx="3427562" cy="469167"/>
          </a:xfrm>
          <a:prstGeom prst="rect">
            <a:avLst/>
          </a:prstGeom>
        </p:spPr>
        <p:txBody>
          <a:bodyPr lIns="0" tIns="0" rIns="0" bIns="0" rtlCol="0" anchor="t">
            <a:spAutoFit/>
          </a:bodyPr>
          <a:lstStyle/>
          <a:p>
            <a:pPr>
              <a:lnSpc>
                <a:spcPts val="1867"/>
              </a:lnSpc>
            </a:pPr>
            <a:r>
              <a:rPr lang="en-US" sz="1333" spc="27">
                <a:solidFill>
                  <a:srgbClr val="FFFFFF"/>
                </a:solidFill>
                <a:latin typeface="Roboto"/>
                <a:ea typeface="Roboto"/>
                <a:cs typeface="Roboto"/>
                <a:sym typeface="Roboto"/>
              </a:rPr>
              <a:t>Improving mental health outcomes, and breaking cycles of poverty and recidivism.</a:t>
            </a:r>
          </a:p>
        </p:txBody>
      </p:sp>
      <p:sp>
        <p:nvSpPr>
          <p:cNvPr id="15" name="TextBox 15"/>
          <p:cNvSpPr txBox="1"/>
          <p:nvPr/>
        </p:nvSpPr>
        <p:spPr>
          <a:xfrm>
            <a:off x="4437243" y="4113383"/>
            <a:ext cx="2618295" cy="569643"/>
          </a:xfrm>
          <a:prstGeom prst="rect">
            <a:avLst/>
          </a:prstGeom>
        </p:spPr>
        <p:txBody>
          <a:bodyPr lIns="0" tIns="0" rIns="0" bIns="0" rtlCol="0" anchor="t">
            <a:spAutoFit/>
          </a:bodyPr>
          <a:lstStyle/>
          <a:p>
            <a:pPr>
              <a:lnSpc>
                <a:spcPts val="2333"/>
              </a:lnSpc>
            </a:pPr>
            <a:r>
              <a:rPr lang="en-US" sz="1667" spc="33">
                <a:solidFill>
                  <a:srgbClr val="FFFFFF"/>
                </a:solidFill>
                <a:latin typeface="Roboto Bold"/>
                <a:ea typeface="Roboto Bold"/>
                <a:cs typeface="Roboto Bold"/>
                <a:sym typeface="Roboto Bold"/>
              </a:rPr>
              <a:t>Increased Opportunities</a:t>
            </a:r>
          </a:p>
          <a:p>
            <a:pPr>
              <a:lnSpc>
                <a:spcPts val="2333"/>
              </a:lnSpc>
            </a:pPr>
            <a:r>
              <a:rPr lang="en-US" sz="1667" spc="33">
                <a:solidFill>
                  <a:srgbClr val="FFFFFF"/>
                </a:solidFill>
                <a:latin typeface="Roboto Bold"/>
                <a:ea typeface="Roboto Bold"/>
                <a:cs typeface="Roboto Bold"/>
                <a:sym typeface="Roboto Bold"/>
              </a:rPr>
              <a:t>Improved Self-Sufficiency</a:t>
            </a:r>
          </a:p>
        </p:txBody>
      </p:sp>
      <p:sp>
        <p:nvSpPr>
          <p:cNvPr id="16" name="TextBox 16"/>
          <p:cNvSpPr txBox="1"/>
          <p:nvPr/>
        </p:nvSpPr>
        <p:spPr>
          <a:xfrm>
            <a:off x="8570709" y="4113383"/>
            <a:ext cx="2457136" cy="569643"/>
          </a:xfrm>
          <a:prstGeom prst="rect">
            <a:avLst/>
          </a:prstGeom>
        </p:spPr>
        <p:txBody>
          <a:bodyPr lIns="0" tIns="0" rIns="0" bIns="0" rtlCol="0" anchor="t">
            <a:spAutoFit/>
          </a:bodyPr>
          <a:lstStyle/>
          <a:p>
            <a:pPr>
              <a:lnSpc>
                <a:spcPts val="2333"/>
              </a:lnSpc>
            </a:pPr>
            <a:r>
              <a:rPr lang="en-US" sz="1667" spc="33">
                <a:solidFill>
                  <a:srgbClr val="FFFFFF"/>
                </a:solidFill>
                <a:latin typeface="Roboto Bold"/>
                <a:ea typeface="Roboto Bold"/>
                <a:cs typeface="Roboto Bold"/>
                <a:sym typeface="Roboto Bold"/>
              </a:rPr>
              <a:t>Enhanced Mental Health</a:t>
            </a:r>
          </a:p>
          <a:p>
            <a:pPr>
              <a:lnSpc>
                <a:spcPts val="2333"/>
              </a:lnSpc>
            </a:pPr>
            <a:r>
              <a:rPr lang="en-US" sz="1667" spc="33">
                <a:solidFill>
                  <a:srgbClr val="FFFFFF"/>
                </a:solidFill>
                <a:latin typeface="Roboto Bold"/>
                <a:ea typeface="Roboto Bold"/>
                <a:cs typeface="Roboto Bold"/>
                <a:sym typeface="Roboto Bold"/>
              </a:rPr>
              <a:t>Breaking the Cycle</a:t>
            </a:r>
          </a:p>
        </p:txBody>
      </p:sp>
      <p:sp>
        <p:nvSpPr>
          <p:cNvPr id="17" name="TextBox 17"/>
          <p:cNvSpPr txBox="1"/>
          <p:nvPr/>
        </p:nvSpPr>
        <p:spPr>
          <a:xfrm>
            <a:off x="801303" y="2351775"/>
            <a:ext cx="4879820" cy="956480"/>
          </a:xfrm>
          <a:prstGeom prst="rect">
            <a:avLst/>
          </a:prstGeom>
        </p:spPr>
        <p:txBody>
          <a:bodyPr lIns="0" tIns="0" rIns="0" bIns="0" rtlCol="0" anchor="t">
            <a:spAutoFit/>
          </a:bodyPr>
          <a:lstStyle/>
          <a:p>
            <a:pPr>
              <a:lnSpc>
                <a:spcPts val="1867"/>
              </a:lnSpc>
              <a:spcBef>
                <a:spcPct val="0"/>
              </a:spcBef>
            </a:pPr>
            <a:r>
              <a:rPr lang="en-US" sz="1333" spc="27">
                <a:solidFill>
                  <a:srgbClr val="000000"/>
                </a:solidFill>
                <a:latin typeface="Roboto"/>
                <a:ea typeface="Roboto"/>
                <a:cs typeface="Roboto"/>
                <a:sym typeface="Roboto"/>
              </a:rPr>
              <a:t>Skills-based hiring addresses societal challenges by promoting inclusivity. By focusing on what individuals can do rather than their past circumstances, it creates opportunities for a more equitable and supportive society.</a:t>
            </a:r>
          </a:p>
        </p:txBody>
      </p:sp>
      <p:sp>
        <p:nvSpPr>
          <p:cNvPr id="18" name="Freeform 18"/>
          <p:cNvSpPr/>
          <p:nvPr/>
        </p:nvSpPr>
        <p:spPr>
          <a:xfrm>
            <a:off x="164476" y="6153150"/>
            <a:ext cx="1622057" cy="680365"/>
          </a:xfrm>
          <a:custGeom>
            <a:avLst/>
            <a:gdLst/>
            <a:ahLst/>
            <a:cxnLst/>
            <a:rect l="l" t="t" r="r" b="b"/>
            <a:pathLst>
              <a:path w="2433085" h="1020548">
                <a:moveTo>
                  <a:pt x="0" y="0"/>
                </a:moveTo>
                <a:lnTo>
                  <a:pt x="2433086" y="0"/>
                </a:lnTo>
                <a:lnTo>
                  <a:pt x="2433086" y="1020548"/>
                </a:lnTo>
                <a:lnTo>
                  <a:pt x="0" y="1020548"/>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2693" r="-2693"/>
            </a:stretch>
          </a:blipFill>
        </p:spPr>
        <p:txBody>
          <a:bodyPr/>
          <a:lstStyle/>
          <a:p>
            <a:endParaRPr lang="en-US"/>
          </a:p>
        </p:txBody>
      </p:sp>
      <p:sp>
        <p:nvSpPr>
          <p:cNvPr id="3" name="AutoShape 3"/>
          <p:cNvSpPr/>
          <p:nvPr/>
        </p:nvSpPr>
        <p:spPr>
          <a:xfrm>
            <a:off x="1976812" y="1013117"/>
            <a:ext cx="8247901" cy="0"/>
          </a:xfrm>
          <a:prstGeom prst="line">
            <a:avLst/>
          </a:prstGeom>
          <a:ln w="28575" cap="flat">
            <a:solidFill>
              <a:srgbClr val="FFFFFF"/>
            </a:solidFill>
            <a:prstDash val="solid"/>
            <a:headEnd type="none" w="sm" len="sm"/>
            <a:tailEnd type="none" w="sm" len="sm"/>
          </a:ln>
        </p:spPr>
        <p:txBody>
          <a:bodyPr/>
          <a:lstStyle/>
          <a:p>
            <a:endParaRPr lang="en-US"/>
          </a:p>
        </p:txBody>
      </p:sp>
      <p:sp>
        <p:nvSpPr>
          <p:cNvPr id="4" name="AutoShape 4"/>
          <p:cNvSpPr/>
          <p:nvPr/>
        </p:nvSpPr>
        <p:spPr>
          <a:xfrm>
            <a:off x="1976812" y="5861047"/>
            <a:ext cx="8247901" cy="0"/>
          </a:xfrm>
          <a:prstGeom prst="line">
            <a:avLst/>
          </a:prstGeom>
          <a:ln w="28575" cap="flat">
            <a:solidFill>
              <a:srgbClr val="FFFFFF"/>
            </a:solidFill>
            <a:prstDash val="solid"/>
            <a:headEnd type="none" w="sm" len="sm"/>
            <a:tailEnd type="none" w="sm" len="sm"/>
          </a:ln>
        </p:spPr>
        <p:txBody>
          <a:bodyPr/>
          <a:lstStyle/>
          <a:p>
            <a:endParaRPr lang="en-US"/>
          </a:p>
        </p:txBody>
      </p:sp>
      <p:sp>
        <p:nvSpPr>
          <p:cNvPr id="5" name="AutoShape 5"/>
          <p:cNvSpPr/>
          <p:nvPr/>
        </p:nvSpPr>
        <p:spPr>
          <a:xfrm rot="5400000">
            <a:off x="-456678" y="3437082"/>
            <a:ext cx="4866980" cy="0"/>
          </a:xfrm>
          <a:prstGeom prst="line">
            <a:avLst/>
          </a:prstGeom>
          <a:ln w="28575" cap="flat">
            <a:solidFill>
              <a:srgbClr val="FFFFFF"/>
            </a:solidFill>
            <a:prstDash val="solid"/>
            <a:headEnd type="none" w="sm" len="sm"/>
            <a:tailEnd type="none" w="sm" len="sm"/>
          </a:ln>
        </p:spPr>
        <p:txBody>
          <a:bodyPr/>
          <a:lstStyle/>
          <a:p>
            <a:endParaRPr lang="en-US"/>
          </a:p>
        </p:txBody>
      </p:sp>
      <p:sp>
        <p:nvSpPr>
          <p:cNvPr id="6" name="AutoShape 6"/>
          <p:cNvSpPr/>
          <p:nvPr/>
        </p:nvSpPr>
        <p:spPr>
          <a:xfrm rot="5400000">
            <a:off x="7786461" y="3432319"/>
            <a:ext cx="4857455" cy="0"/>
          </a:xfrm>
          <a:prstGeom prst="line">
            <a:avLst/>
          </a:prstGeom>
          <a:ln w="28575" cap="flat">
            <a:solidFill>
              <a:srgbClr val="FFFFFF"/>
            </a:solidFill>
            <a:prstDash val="solid"/>
            <a:headEnd type="none" w="sm" len="sm"/>
            <a:tailEnd type="none" w="sm" len="sm"/>
          </a:ln>
        </p:spPr>
        <p:txBody>
          <a:bodyPr/>
          <a:lstStyle/>
          <a:p>
            <a:endParaRPr lang="en-US"/>
          </a:p>
        </p:txBody>
      </p:sp>
      <p:sp>
        <p:nvSpPr>
          <p:cNvPr id="7" name="Freeform 7"/>
          <p:cNvSpPr/>
          <p:nvPr/>
        </p:nvSpPr>
        <p:spPr>
          <a:xfrm>
            <a:off x="2694682" y="915617"/>
            <a:ext cx="6802637" cy="5256583"/>
          </a:xfrm>
          <a:custGeom>
            <a:avLst/>
            <a:gdLst/>
            <a:ahLst/>
            <a:cxnLst/>
            <a:rect l="l" t="t" r="r" b="b"/>
            <a:pathLst>
              <a:path w="10203956" h="7884875">
                <a:moveTo>
                  <a:pt x="0" y="0"/>
                </a:moveTo>
                <a:lnTo>
                  <a:pt x="10203956" y="0"/>
                </a:lnTo>
                <a:lnTo>
                  <a:pt x="10203956" y="7884875"/>
                </a:lnTo>
                <a:lnTo>
                  <a:pt x="0" y="7884875"/>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a:extLst>
              <a:ext uri="{FF2B5EF4-FFF2-40B4-BE49-F238E27FC236}">
                <a16:creationId xmlns:a16="http://schemas.microsoft.com/office/drawing/2014/main" id="{C0C5DB38-1C05-B444-8391-D984379CD0C4}"/>
              </a:ext>
            </a:extLst>
          </p:cNvPr>
          <p:cNvGrpSpPr/>
          <p:nvPr/>
        </p:nvGrpSpPr>
        <p:grpSpPr>
          <a:xfrm flipH="1">
            <a:off x="9616063" y="2547536"/>
            <a:ext cx="2575935" cy="4325643"/>
            <a:chOff x="-3" y="2547536"/>
            <a:chExt cx="2575935" cy="4325643"/>
          </a:xfrm>
        </p:grpSpPr>
        <p:sp>
          <p:nvSpPr>
            <p:cNvPr id="23" name="Right Triangle 22">
              <a:extLst>
                <a:ext uri="{FF2B5EF4-FFF2-40B4-BE49-F238E27FC236}">
                  <a16:creationId xmlns:a16="http://schemas.microsoft.com/office/drawing/2014/main" id="{94B14D08-6F77-A94F-BF95-33D73C83978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A0A6560A-75C7-A345-AC47-10E839D9E645}"/>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
            <a:extLst>
              <a:ext uri="{FF2B5EF4-FFF2-40B4-BE49-F238E27FC236}">
                <a16:creationId xmlns:a16="http://schemas.microsoft.com/office/drawing/2014/main" id="{E600FD28-568E-CC40-A8DF-B736122FC3E2}"/>
              </a:ext>
            </a:extLst>
          </p:cNvPr>
          <p:cNvGrpSpPr/>
          <p:nvPr/>
        </p:nvGrpSpPr>
        <p:grpSpPr>
          <a:xfrm>
            <a:off x="-3" y="2547536"/>
            <a:ext cx="2575935" cy="4325643"/>
            <a:chOff x="-3" y="2547536"/>
            <a:chExt cx="2575935" cy="4325643"/>
          </a:xfrm>
        </p:grpSpPr>
        <p:sp>
          <p:nvSpPr>
            <p:cNvPr id="20" name="Right Triangle 19">
              <a:extLst>
                <a:ext uri="{FF2B5EF4-FFF2-40B4-BE49-F238E27FC236}">
                  <a16:creationId xmlns:a16="http://schemas.microsoft.com/office/drawing/2014/main" id="{02E4B9A3-706A-E649-AF20-876B94A3D40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227A4239-6D5E-6D47-887D-9BAFD1A6A148}"/>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1DEA4C88-F5BB-0F43-AFA2-48A157589C40}"/>
              </a:ext>
            </a:extLst>
          </p:cNvPr>
          <p:cNvSpPr/>
          <p:nvPr/>
        </p:nvSpPr>
        <p:spPr>
          <a:xfrm flipV="1">
            <a:off x="-1" y="-90618"/>
            <a:ext cx="12191999" cy="3429000"/>
          </a:xfrm>
          <a:custGeom>
            <a:avLst/>
            <a:gdLst>
              <a:gd name="connsiteX0" fmla="*/ 1 w 2726166"/>
              <a:gd name="connsiteY0" fmla="*/ 827352 h 827352"/>
              <a:gd name="connsiteX1" fmla="*/ 2726166 w 2726166"/>
              <a:gd name="connsiteY1" fmla="*/ 827352 h 827352"/>
              <a:gd name="connsiteX2" fmla="*/ 2726166 w 2726166"/>
              <a:gd name="connsiteY2" fmla="*/ 202018 h 827352"/>
              <a:gd name="connsiteX3" fmla="*/ 2726165 w 2726166"/>
              <a:gd name="connsiteY3" fmla="*/ 202018 h 827352"/>
              <a:gd name="connsiteX4" fmla="*/ 1363083 w 2726166"/>
              <a:gd name="connsiteY4" fmla="*/ 0 h 827352"/>
              <a:gd name="connsiteX5" fmla="*/ 0 w 2726166"/>
              <a:gd name="connsiteY5" fmla="*/ 202018 h 827352"/>
              <a:gd name="connsiteX6" fmla="*/ 1 w 2726166"/>
              <a:gd name="connsiteY6" fmla="*/ 202018 h 82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166" h="827352">
                <a:moveTo>
                  <a:pt x="1" y="827352"/>
                </a:moveTo>
                <a:lnTo>
                  <a:pt x="2726166" y="827352"/>
                </a:lnTo>
                <a:lnTo>
                  <a:pt x="2726166" y="202018"/>
                </a:lnTo>
                <a:lnTo>
                  <a:pt x="2726165" y="202018"/>
                </a:lnTo>
                <a:lnTo>
                  <a:pt x="1363083" y="0"/>
                </a:lnTo>
                <a:lnTo>
                  <a:pt x="0" y="202018"/>
                </a:lnTo>
                <a:lnTo>
                  <a:pt x="1" y="202018"/>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FF6FB1C-E904-1345-8418-C35F9AB8A0DB}"/>
              </a:ext>
            </a:extLst>
          </p:cNvPr>
          <p:cNvSpPr txBox="1"/>
          <p:nvPr/>
        </p:nvSpPr>
        <p:spPr>
          <a:xfrm>
            <a:off x="2262232" y="4091530"/>
            <a:ext cx="8177239" cy="1754326"/>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dirty="0">
                <a:solidFill>
                  <a:srgbClr val="C00000"/>
                </a:solidFill>
              </a:rPr>
              <a:t>Mastering Resources – Unlocking the</a:t>
            </a:r>
          </a:p>
          <a:p>
            <a:pPr algn="ctr"/>
            <a:r>
              <a:rPr lang="en-US" dirty="0">
                <a:solidFill>
                  <a:srgbClr val="C00000"/>
                </a:solidFill>
              </a:rPr>
              <a:t>Keys to </a:t>
            </a:r>
            <a:r>
              <a:rPr lang="en-US" dirty="0">
                <a:solidFill>
                  <a:srgbClr val="162444"/>
                </a:solidFill>
              </a:rPr>
              <a:t>Success</a:t>
            </a:r>
          </a:p>
          <a:p>
            <a:pPr algn="ctr"/>
            <a:r>
              <a:rPr lang="en-US" sz="4400" dirty="0">
                <a:solidFill>
                  <a:srgbClr val="162444"/>
                </a:solidFill>
              </a:rPr>
              <a:t>Q AND A</a:t>
            </a:r>
            <a:endParaRPr lang="en-US" dirty="0">
              <a:solidFill>
                <a:srgbClr val="162444"/>
              </a:solidFill>
            </a:endParaRPr>
          </a:p>
        </p:txBody>
      </p:sp>
      <p:pic>
        <p:nvPicPr>
          <p:cNvPr id="34" name="Picture 4" descr="C:\Users\pedel\OneDrive\Desktop\New folder\new horizontal logo\nvbdc logo white.png"/>
          <p:cNvPicPr>
            <a:picLocks noChangeAspect="1" noChangeArrowheads="1"/>
          </p:cNvPicPr>
          <p:nvPr/>
        </p:nvPicPr>
        <p:blipFill>
          <a:blip r:embed="rId2"/>
          <a:srcRect/>
          <a:stretch>
            <a:fillRect/>
          </a:stretch>
        </p:blipFill>
        <p:spPr bwMode="auto">
          <a:xfrm>
            <a:off x="3831317" y="481950"/>
            <a:ext cx="4196342" cy="2377440"/>
          </a:xfrm>
          <a:prstGeom prst="rect">
            <a:avLst/>
          </a:prstGeom>
          <a:noFill/>
        </p:spPr>
      </p:pic>
      <p:pic>
        <p:nvPicPr>
          <p:cNvPr id="33" name="Picture Placeholder 24" descr="Grand-Rapids-Skyline-slider.jpg"/>
          <p:cNvPicPr>
            <a:picLocks noChangeAspect="1"/>
          </p:cNvPicPr>
          <p:nvPr/>
        </p:nvPicPr>
        <p:blipFill>
          <a:blip r:embed="rId3"/>
          <a:stretch>
            <a:fillRect/>
          </a:stretch>
        </p:blipFill>
        <p:spPr>
          <a:xfrm>
            <a:off x="3165" y="-32735"/>
            <a:ext cx="12199386" cy="3064485"/>
          </a:xfrm>
          <a:custGeom>
            <a:avLst/>
            <a:gdLst>
              <a:gd name="connsiteX0" fmla="*/ 5 w 12191999"/>
              <a:gd name="connsiteY0" fmla="*/ 0 h 3177538"/>
              <a:gd name="connsiteX1" fmla="*/ 12191999 w 12191999"/>
              <a:gd name="connsiteY1" fmla="*/ 0 h 3177538"/>
              <a:gd name="connsiteX2" fmla="*/ 12191999 w 12191999"/>
              <a:gd name="connsiteY2" fmla="*/ 2401665 h 3177538"/>
              <a:gd name="connsiteX3" fmla="*/ 12191995 w 12191999"/>
              <a:gd name="connsiteY3" fmla="*/ 2401665 h 3177538"/>
              <a:gd name="connsiteX4" fmla="*/ 6096000 w 12191999"/>
              <a:gd name="connsiteY4" fmla="*/ 3177538 h 3177538"/>
              <a:gd name="connsiteX5" fmla="*/ 0 w 12191999"/>
              <a:gd name="connsiteY5" fmla="*/ 2401665 h 3177538"/>
              <a:gd name="connsiteX6" fmla="*/ 5 w 12191999"/>
              <a:gd name="connsiteY6" fmla="*/ 2401665 h 31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177538">
                <a:moveTo>
                  <a:pt x="5" y="0"/>
                </a:moveTo>
                <a:lnTo>
                  <a:pt x="12191999" y="0"/>
                </a:lnTo>
                <a:lnTo>
                  <a:pt x="12191999" y="2401665"/>
                </a:lnTo>
                <a:lnTo>
                  <a:pt x="12191995" y="2401665"/>
                </a:lnTo>
                <a:lnTo>
                  <a:pt x="6096000" y="3177538"/>
                </a:lnTo>
                <a:lnTo>
                  <a:pt x="0" y="2401665"/>
                </a:lnTo>
                <a:lnTo>
                  <a:pt x="5" y="2401665"/>
                </a:lnTo>
                <a:close/>
              </a:path>
            </a:pathLst>
          </a:custGeom>
          <a:pattFill prst="pct25">
            <a:fgClr>
              <a:srgbClr val="FF0000"/>
            </a:fgClr>
            <a:bgClr>
              <a:schemeClr val="bg1"/>
            </a:bgClr>
          </a:pattFill>
        </p:spPr>
      </p:pic>
      <p:grpSp>
        <p:nvGrpSpPr>
          <p:cNvPr id="35" name="Group 10">
            <a:extLst>
              <a:ext uri="{FF2B5EF4-FFF2-40B4-BE49-F238E27FC236}">
                <a16:creationId xmlns:a16="http://schemas.microsoft.com/office/drawing/2014/main" id="{A1182D72-2F52-714D-8500-814955CAD21F}"/>
              </a:ext>
            </a:extLst>
          </p:cNvPr>
          <p:cNvGrpSpPr/>
          <p:nvPr/>
        </p:nvGrpSpPr>
        <p:grpSpPr>
          <a:xfrm>
            <a:off x="4167011" y="6371642"/>
            <a:ext cx="1762476" cy="353927"/>
            <a:chOff x="7514430" y="1614573"/>
            <a:chExt cx="1762476" cy="353927"/>
          </a:xfrm>
        </p:grpSpPr>
        <p:sp>
          <p:nvSpPr>
            <p:cNvPr id="36" name="Round Same Side Corner Rectangle 35">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36">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678FCDE-3CA3-3349-8779-C38857A909E1}"/>
                </a:ext>
              </a:extLst>
            </p:cNvPr>
            <p:cNvSpPr txBox="1"/>
            <p:nvPr/>
          </p:nvSpPr>
          <p:spPr>
            <a:xfrm>
              <a:off x="7958122" y="1628652"/>
              <a:ext cx="989373"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NVBDC.ORG</a:t>
              </a:r>
            </a:p>
          </p:txBody>
        </p:sp>
        <p:grpSp>
          <p:nvGrpSpPr>
            <p:cNvPr id="39"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0" name="Freeform 39">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grpSp>
        <p:nvGrpSpPr>
          <p:cNvPr id="43" name="Group 10">
            <a:extLst>
              <a:ext uri="{FF2B5EF4-FFF2-40B4-BE49-F238E27FC236}">
                <a16:creationId xmlns:a16="http://schemas.microsoft.com/office/drawing/2014/main" id="{A1182D72-2F52-714D-8500-814955CAD21F}"/>
              </a:ext>
            </a:extLst>
          </p:cNvPr>
          <p:cNvGrpSpPr/>
          <p:nvPr/>
        </p:nvGrpSpPr>
        <p:grpSpPr>
          <a:xfrm>
            <a:off x="6206773" y="6372841"/>
            <a:ext cx="1762476" cy="358729"/>
            <a:chOff x="7514430" y="1614573"/>
            <a:chExt cx="1762476" cy="358729"/>
          </a:xfrm>
        </p:grpSpPr>
        <p:sp>
          <p:nvSpPr>
            <p:cNvPr id="44" name="Round Same Side Corner Rectangle 43">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678FCDE-3CA3-3349-8779-C38857A909E1}"/>
                </a:ext>
              </a:extLst>
            </p:cNvPr>
            <p:cNvSpPr txBox="1"/>
            <p:nvPr/>
          </p:nvSpPr>
          <p:spPr>
            <a:xfrm>
              <a:off x="7894622" y="1634748"/>
              <a:ext cx="1229824"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888-CERTIFIED</a:t>
              </a:r>
            </a:p>
          </p:txBody>
        </p:sp>
        <p:grpSp>
          <p:nvGrpSpPr>
            <p:cNvPr id="47"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8" name="Freeform 47">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pic>
        <p:nvPicPr>
          <p:cNvPr id="31" name="Picture Placeholder 30" descr="success 3.jpg"/>
          <p:cNvPicPr>
            <a:picLocks noGrp="1" noChangeAspect="1"/>
          </p:cNvPicPr>
          <p:nvPr>
            <p:ph type="pic" sz="quarter" idx="10"/>
          </p:nvPr>
        </p:nvPicPr>
        <p:blipFill>
          <a:blip r:embed="rId3"/>
          <a:srcRect l="1794" r="1794"/>
          <a:stretch>
            <a:fillRect/>
          </a:stretch>
        </p:blipFill>
        <p:spPr/>
      </p:pic>
      <p:pic>
        <p:nvPicPr>
          <p:cNvPr id="32" name="Picture 31" descr="logo bar nvbdc.png"/>
          <p:cNvPicPr>
            <a:picLocks noChangeAspect="1"/>
          </p:cNvPicPr>
          <p:nvPr/>
        </p:nvPicPr>
        <p:blipFill>
          <a:blip r:embed="rId4"/>
          <a:srcRect l="33392"/>
          <a:stretch>
            <a:fillRect/>
          </a:stretch>
        </p:blipFill>
        <p:spPr>
          <a:xfrm>
            <a:off x="9300518" y="350503"/>
            <a:ext cx="2537387" cy="1258584"/>
          </a:xfrm>
          <a:prstGeom prst="rect">
            <a:avLst/>
          </a:prstGeom>
        </p:spPr>
      </p:pic>
      <p:pic>
        <p:nvPicPr>
          <p:cNvPr id="51" name="Picture 50" descr="logo bar nvbdc.png"/>
          <p:cNvPicPr>
            <a:picLocks noChangeAspect="1"/>
          </p:cNvPicPr>
          <p:nvPr/>
        </p:nvPicPr>
        <p:blipFill>
          <a:blip r:embed="rId4"/>
          <a:srcRect r="65756"/>
          <a:stretch>
            <a:fillRect/>
          </a:stretch>
        </p:blipFill>
        <p:spPr>
          <a:xfrm>
            <a:off x="403659" y="350503"/>
            <a:ext cx="1421645" cy="1371600"/>
          </a:xfrm>
          <a:prstGeom prst="rect">
            <a:avLst/>
          </a:prstGeom>
        </p:spPr>
      </p:pic>
    </p:spTree>
    <p:extLst>
      <p:ext uri="{BB962C8B-B14F-4D97-AF65-F5344CB8AC3E}">
        <p14:creationId xmlns:p14="http://schemas.microsoft.com/office/powerpoint/2010/main" val="370981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453DBEF-B4B4-014E-84ED-929CA54C5A8C}"/>
              </a:ext>
            </a:extLst>
          </p:cNvPr>
          <p:cNvSpPr/>
          <p:nvPr/>
        </p:nvSpPr>
        <p:spPr>
          <a:xfrm>
            <a:off x="8443449" y="-2"/>
            <a:ext cx="3180482" cy="685800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a:extLst>
              <a:ext uri="{FF2B5EF4-FFF2-40B4-BE49-F238E27FC236}">
                <a16:creationId xmlns:a16="http://schemas.microsoft.com/office/drawing/2014/main" id="{AEC1B69E-2BCF-9644-920B-A5E7B6115CFC}"/>
              </a:ext>
            </a:extLst>
          </p:cNvPr>
          <p:cNvGrpSpPr/>
          <p:nvPr/>
        </p:nvGrpSpPr>
        <p:grpSpPr>
          <a:xfrm>
            <a:off x="1698799" y="2517096"/>
            <a:ext cx="4106301" cy="685291"/>
            <a:chOff x="1408342" y="2517096"/>
            <a:chExt cx="1762476" cy="353927"/>
          </a:xfrm>
        </p:grpSpPr>
        <p:sp>
          <p:nvSpPr>
            <p:cNvPr id="18" name="Round Same Side Corner Rectangle 17">
              <a:extLst>
                <a:ext uri="{FF2B5EF4-FFF2-40B4-BE49-F238E27FC236}">
                  <a16:creationId xmlns:a16="http://schemas.microsoft.com/office/drawing/2014/main" id="{B9201784-6E6A-5045-A10D-6085A604E7D7}"/>
                </a:ext>
              </a:extLst>
            </p:cNvPr>
            <p:cNvSpPr/>
            <p:nvPr/>
          </p:nvSpPr>
          <p:spPr>
            <a:xfrm rot="16200000">
              <a:off x="1408342" y="2517096"/>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a:extLst>
                <a:ext uri="{FF2B5EF4-FFF2-40B4-BE49-F238E27FC236}">
                  <a16:creationId xmlns:a16="http://schemas.microsoft.com/office/drawing/2014/main" id="{55AD99BC-F20E-424A-850F-3C33CD5A9355}"/>
                </a:ext>
              </a:extLst>
            </p:cNvPr>
            <p:cNvSpPr/>
            <p:nvPr/>
          </p:nvSpPr>
          <p:spPr>
            <a:xfrm rot="5400000">
              <a:off x="2289580" y="1989784"/>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aphic 29">
              <a:extLst>
                <a:ext uri="{FF2B5EF4-FFF2-40B4-BE49-F238E27FC236}">
                  <a16:creationId xmlns:a16="http://schemas.microsoft.com/office/drawing/2014/main" id="{767A3379-DE88-8243-AD83-D145A9E83D6A}"/>
                </a:ext>
              </a:extLst>
            </p:cNvPr>
            <p:cNvGrpSpPr/>
            <p:nvPr/>
          </p:nvGrpSpPr>
          <p:grpSpPr>
            <a:xfrm>
              <a:off x="1487896" y="2596649"/>
              <a:ext cx="194818" cy="194818"/>
              <a:chOff x="3657600" y="990600"/>
              <a:chExt cx="4876800" cy="4876800"/>
            </a:xfrm>
            <a:solidFill>
              <a:schemeClr val="bg1"/>
            </a:solidFill>
          </p:grpSpPr>
          <p:sp>
            <p:nvSpPr>
              <p:cNvPr id="22" name="Freeform 21">
                <a:extLst>
                  <a:ext uri="{FF2B5EF4-FFF2-40B4-BE49-F238E27FC236}">
                    <a16:creationId xmlns:a16="http://schemas.microsoft.com/office/drawing/2014/main" id="{F79F91FB-A937-5A49-A39A-3419A024FF71}"/>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B87AA80-C6FC-9C4A-B6F6-3B9E026EFF54}"/>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247C04B-47EB-D648-938E-C96F3B76275B}"/>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0DB94FEB-8335-6D45-983C-F50A1E12DE15}"/>
              </a:ext>
            </a:extLst>
          </p:cNvPr>
          <p:cNvSpPr txBox="1"/>
          <p:nvPr/>
        </p:nvSpPr>
        <p:spPr>
          <a:xfrm>
            <a:off x="1636897" y="1826349"/>
            <a:ext cx="1842171" cy="646331"/>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r>
              <a:rPr lang="en-US" sz="3600" dirty="0">
                <a:solidFill>
                  <a:srgbClr val="162444"/>
                </a:solidFill>
                <a:latin typeface="Agency FB" pitchFamily="34" charset="0"/>
              </a:rPr>
              <a:t>Paul Mara </a:t>
            </a:r>
          </a:p>
        </p:txBody>
      </p:sp>
      <p:sp>
        <p:nvSpPr>
          <p:cNvPr id="52" name="Freeform 51">
            <a:extLst>
              <a:ext uri="{FF2B5EF4-FFF2-40B4-BE49-F238E27FC236}">
                <a16:creationId xmlns:a16="http://schemas.microsoft.com/office/drawing/2014/main" id="{CBAFE98A-ED5C-9446-8CE5-9A06CC9F2761}"/>
              </a:ext>
            </a:extLst>
          </p:cNvPr>
          <p:cNvSpPr/>
          <p:nvPr/>
        </p:nvSpPr>
        <p:spPr>
          <a:xfrm>
            <a:off x="10210626" y="-2"/>
            <a:ext cx="1503792" cy="1387598"/>
          </a:xfrm>
          <a:custGeom>
            <a:avLst/>
            <a:gdLst>
              <a:gd name="connsiteX0" fmla="*/ 0 w 1411111"/>
              <a:gd name="connsiteY0" fmla="*/ 0 h 2763962"/>
              <a:gd name="connsiteX1" fmla="*/ 1411111 w 1411111"/>
              <a:gd name="connsiteY1" fmla="*/ 0 h 2763962"/>
              <a:gd name="connsiteX2" fmla="*/ 1411111 w 1411111"/>
              <a:gd name="connsiteY2" fmla="*/ 2763962 h 2763962"/>
              <a:gd name="connsiteX3" fmla="*/ 705555 w 1411111"/>
              <a:gd name="connsiteY3" fmla="*/ 2334744 h 2763962"/>
              <a:gd name="connsiteX4" fmla="*/ 0 w 1411111"/>
              <a:gd name="connsiteY4" fmla="*/ 2763961 h 2763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11" h="2763962">
                <a:moveTo>
                  <a:pt x="0" y="0"/>
                </a:moveTo>
                <a:lnTo>
                  <a:pt x="1411111" y="0"/>
                </a:lnTo>
                <a:lnTo>
                  <a:pt x="1411111" y="2763962"/>
                </a:lnTo>
                <a:lnTo>
                  <a:pt x="705555" y="2334744"/>
                </a:lnTo>
                <a:lnTo>
                  <a:pt x="0" y="2763961"/>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TextBox 28">
            <a:extLst>
              <a:ext uri="{FF2B5EF4-FFF2-40B4-BE49-F238E27FC236}">
                <a16:creationId xmlns:a16="http://schemas.microsoft.com/office/drawing/2014/main" id="{9CBA6E33-5CCE-2A4E-8497-4D6F2DED415D}"/>
              </a:ext>
            </a:extLst>
          </p:cNvPr>
          <p:cNvSpPr txBox="1"/>
          <p:nvPr/>
        </p:nvSpPr>
        <p:spPr>
          <a:xfrm>
            <a:off x="2754949" y="2621964"/>
            <a:ext cx="2713831" cy="523220"/>
          </a:xfrm>
          <a:prstGeom prst="rect">
            <a:avLst/>
          </a:prstGeom>
          <a:noFill/>
        </p:spPr>
        <p:txBody>
          <a:bodyPr wrap="square" rtlCol="0">
            <a:spAutoFit/>
          </a:bodyPr>
          <a:lstStyle>
            <a:defPPr>
              <a:defRPr lang="en-US"/>
            </a:defPPr>
            <a:lvl1pPr>
              <a:defRPr sz="1400">
                <a:solidFill>
                  <a:schemeClr val="tx1">
                    <a:lumMod val="75000"/>
                    <a:lumOff val="25000"/>
                  </a:schemeClr>
                </a:solidFill>
                <a:latin typeface="Poppins Medium" pitchFamily="2" charset="77"/>
                <a:cs typeface="Poppins Medium" pitchFamily="2" charset="77"/>
              </a:defRPr>
            </a:lvl1pPr>
          </a:lstStyle>
          <a:p>
            <a:r>
              <a:rPr lang="en-ID" sz="2800" b="1" dirty="0">
                <a:solidFill>
                  <a:schemeClr val="bg1"/>
                </a:solidFill>
                <a:latin typeface="Agency FB" pitchFamily="34" charset="0"/>
                <a:cs typeface="Poppins" pitchFamily="2" charset="77"/>
              </a:rPr>
              <a:t>DSDC</a:t>
            </a:r>
          </a:p>
        </p:txBody>
      </p:sp>
      <p:sp>
        <p:nvSpPr>
          <p:cNvPr id="31" name="Rectangle 30">
            <a:extLst>
              <a:ext uri="{FF2B5EF4-FFF2-40B4-BE49-F238E27FC236}">
                <a16:creationId xmlns:a16="http://schemas.microsoft.com/office/drawing/2014/main" id="{B6002F5E-5E59-6A46-8748-0E837CADAE96}"/>
              </a:ext>
            </a:extLst>
          </p:cNvPr>
          <p:cNvSpPr/>
          <p:nvPr/>
        </p:nvSpPr>
        <p:spPr>
          <a:xfrm>
            <a:off x="-4726" y="-1"/>
            <a:ext cx="642287" cy="6858001"/>
          </a:xfrm>
          <a:prstGeom prst="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44FA265-737A-7545-8890-599339CD515D}"/>
              </a:ext>
            </a:extLst>
          </p:cNvPr>
          <p:cNvSpPr/>
          <p:nvPr/>
        </p:nvSpPr>
        <p:spPr>
          <a:xfrm>
            <a:off x="0" y="0"/>
            <a:ext cx="642287" cy="2048933"/>
          </a:xfrm>
          <a:prstGeom prst="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85D30FE-07E7-9845-BF5C-77B5659A93DB}"/>
              </a:ext>
            </a:extLst>
          </p:cNvPr>
          <p:cNvSpPr txBox="1"/>
          <p:nvPr/>
        </p:nvSpPr>
        <p:spPr>
          <a:xfrm rot="16200000">
            <a:off x="-683472" y="560123"/>
            <a:ext cx="2009232"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a:t>
            </a:r>
          </a:p>
        </p:txBody>
      </p:sp>
      <p:sp>
        <p:nvSpPr>
          <p:cNvPr id="35" name="TextBox 34">
            <a:extLst>
              <a:ext uri="{FF2B5EF4-FFF2-40B4-BE49-F238E27FC236}">
                <a16:creationId xmlns:a16="http://schemas.microsoft.com/office/drawing/2014/main" id="{A85D30FE-07E7-9845-BF5C-77B5659A93DB}"/>
              </a:ext>
            </a:extLst>
          </p:cNvPr>
          <p:cNvSpPr txBox="1"/>
          <p:nvPr/>
        </p:nvSpPr>
        <p:spPr>
          <a:xfrm rot="16200000">
            <a:off x="-1886541" y="3995005"/>
            <a:ext cx="4415369" cy="523220"/>
          </a:xfrm>
          <a:prstGeom prst="rect">
            <a:avLst/>
          </a:prstGeom>
          <a:noFill/>
        </p:spPr>
        <p:txBody>
          <a:bodyPr wrap="square" rtlCol="0">
            <a:spAutoFit/>
          </a:bodyPr>
          <a:lstStyle/>
          <a:p>
            <a:r>
              <a:rPr lang="en-US" sz="2800" b="1" dirty="0">
                <a:solidFill>
                  <a:schemeClr val="bg1"/>
                </a:solidFill>
                <a:latin typeface="Agency FB" pitchFamily="34" charset="0"/>
                <a:cs typeface="Poppins Medium" pitchFamily="2" charset="77"/>
              </a:rPr>
              <a:t>NVBDC.ORG/NVBDC-SERVICES</a:t>
            </a:r>
          </a:p>
        </p:txBody>
      </p:sp>
      <p:sp>
        <p:nvSpPr>
          <p:cNvPr id="37" name="TextBox 36">
            <a:extLst>
              <a:ext uri="{FF2B5EF4-FFF2-40B4-BE49-F238E27FC236}">
                <a16:creationId xmlns:a16="http://schemas.microsoft.com/office/drawing/2014/main" id="{0DB94FEB-8335-6D45-983C-F50A1E12DE15}"/>
              </a:ext>
            </a:extLst>
          </p:cNvPr>
          <p:cNvSpPr txBox="1"/>
          <p:nvPr/>
        </p:nvSpPr>
        <p:spPr>
          <a:xfrm>
            <a:off x="1608654" y="3357740"/>
            <a:ext cx="4781872" cy="2862322"/>
          </a:xfrm>
          <a:prstGeom prst="rect">
            <a:avLst/>
          </a:prstGeom>
          <a:noFill/>
        </p:spPr>
        <p:txBody>
          <a:bodyPr wrap="square" rtlCol="0">
            <a:spAutoFit/>
          </a:bodyPr>
          <a:lstStyle>
            <a:defPPr>
              <a:defRPr lang="en-US"/>
            </a:defPPr>
            <a:lvl1pPr>
              <a:defRPr sz="3200" b="1">
                <a:latin typeface="Montserrat" pitchFamily="2" charset="77"/>
                <a:cs typeface="Poppins ExtraBold" pitchFamily="2" charset="77"/>
              </a:defRPr>
            </a:lvl1pPr>
          </a:lstStyle>
          <a:p>
            <a:pPr fontAlgn="base"/>
            <a:r>
              <a:rPr lang="en-US" sz="1800" i="1" dirty="0">
                <a:solidFill>
                  <a:srgbClr val="C00000"/>
                </a:solidFill>
              </a:rPr>
              <a:t>Be Contract Ready</a:t>
            </a:r>
            <a:r>
              <a:rPr lang="en-US" sz="1800" dirty="0"/>
              <a:t> by Diverse Supplier Development Corporation (DSDC): </a:t>
            </a:r>
            <a:r>
              <a:rPr lang="en-US" sz="1800" b="0" dirty="0"/>
              <a:t>DSDC specializes in helping empower all service-disabled and veteran-owned businesses to succeed in the private sector. Paul F. Mara and Mark Hollingshead will discuss their vetted bench approach designed to assess and prepare SD/VOBs to be “contract ready” for corporations</a:t>
            </a:r>
          </a:p>
        </p:txBody>
      </p:sp>
      <p:pic>
        <p:nvPicPr>
          <p:cNvPr id="40" name="Picture 39" descr="logo bar nvbdc.png"/>
          <p:cNvPicPr>
            <a:picLocks noChangeAspect="1"/>
          </p:cNvPicPr>
          <p:nvPr/>
        </p:nvPicPr>
        <p:blipFill>
          <a:blip r:embed="rId3"/>
          <a:stretch>
            <a:fillRect/>
          </a:stretch>
        </p:blipFill>
        <p:spPr>
          <a:xfrm>
            <a:off x="1608655" y="657844"/>
            <a:ext cx="2722046" cy="899321"/>
          </a:xfrm>
          <a:prstGeom prst="rect">
            <a:avLst/>
          </a:prstGeom>
        </p:spPr>
      </p:pic>
      <p:pic>
        <p:nvPicPr>
          <p:cNvPr id="27" name="Picture 26" descr="yaryna web.jpg"/>
          <p:cNvPicPr>
            <a:picLocks noChangeAspect="1"/>
          </p:cNvPicPr>
          <p:nvPr/>
        </p:nvPicPr>
        <p:blipFill>
          <a:blip r:embed="rId4"/>
          <a:stretch>
            <a:fillRect/>
          </a:stretch>
        </p:blipFill>
        <p:spPr>
          <a:xfrm>
            <a:off x="6532605" y="1988467"/>
            <a:ext cx="5090280" cy="3577335"/>
          </a:xfrm>
          <a:prstGeom prst="rect">
            <a:avLst/>
          </a:prstGeom>
        </p:spPr>
      </p:pic>
      <p:pic>
        <p:nvPicPr>
          <p:cNvPr id="20" name="Picture 19" descr="dsdc-logo-nvbdc-e1620315213509.png"/>
          <p:cNvPicPr>
            <a:picLocks noChangeAspect="1"/>
          </p:cNvPicPr>
          <p:nvPr/>
        </p:nvPicPr>
        <p:blipFill>
          <a:blip r:embed="rId5"/>
          <a:stretch>
            <a:fillRect/>
          </a:stretch>
        </p:blipFill>
        <p:spPr>
          <a:xfrm>
            <a:off x="4467998" y="657844"/>
            <a:ext cx="3845056" cy="899321"/>
          </a:xfrm>
          <a:prstGeom prst="rect">
            <a:avLst/>
          </a:prstGeom>
        </p:spPr>
      </p:pic>
    </p:spTree>
    <p:extLst>
      <p:ext uri="{BB962C8B-B14F-4D97-AF65-F5344CB8AC3E}">
        <p14:creationId xmlns:p14="http://schemas.microsoft.com/office/powerpoint/2010/main" val="181576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a:extLst>
              <a:ext uri="{FF2B5EF4-FFF2-40B4-BE49-F238E27FC236}">
                <a16:creationId xmlns:a16="http://schemas.microsoft.com/office/drawing/2014/main" id="{C0C5DB38-1C05-B444-8391-D984379CD0C4}"/>
              </a:ext>
            </a:extLst>
          </p:cNvPr>
          <p:cNvGrpSpPr/>
          <p:nvPr/>
        </p:nvGrpSpPr>
        <p:grpSpPr>
          <a:xfrm flipH="1">
            <a:off x="9616063" y="2547536"/>
            <a:ext cx="2575935" cy="4325643"/>
            <a:chOff x="-3" y="2547536"/>
            <a:chExt cx="2575935" cy="4325643"/>
          </a:xfrm>
        </p:grpSpPr>
        <p:sp>
          <p:nvSpPr>
            <p:cNvPr id="23" name="Right Triangle 22">
              <a:extLst>
                <a:ext uri="{FF2B5EF4-FFF2-40B4-BE49-F238E27FC236}">
                  <a16:creationId xmlns:a16="http://schemas.microsoft.com/office/drawing/2014/main" id="{94B14D08-6F77-A94F-BF95-33D73C83978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A0A6560A-75C7-A345-AC47-10E839D9E645}"/>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
            <a:extLst>
              <a:ext uri="{FF2B5EF4-FFF2-40B4-BE49-F238E27FC236}">
                <a16:creationId xmlns:a16="http://schemas.microsoft.com/office/drawing/2014/main" id="{E600FD28-568E-CC40-A8DF-B736122FC3E2}"/>
              </a:ext>
            </a:extLst>
          </p:cNvPr>
          <p:cNvGrpSpPr/>
          <p:nvPr/>
        </p:nvGrpSpPr>
        <p:grpSpPr>
          <a:xfrm>
            <a:off x="-3" y="2547536"/>
            <a:ext cx="2575935" cy="4325643"/>
            <a:chOff x="-3" y="2547536"/>
            <a:chExt cx="2575935" cy="4325643"/>
          </a:xfrm>
        </p:grpSpPr>
        <p:sp>
          <p:nvSpPr>
            <p:cNvPr id="20" name="Right Triangle 19">
              <a:extLst>
                <a:ext uri="{FF2B5EF4-FFF2-40B4-BE49-F238E27FC236}">
                  <a16:creationId xmlns:a16="http://schemas.microsoft.com/office/drawing/2014/main" id="{02E4B9A3-706A-E649-AF20-876B94A3D40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227A4239-6D5E-6D47-887D-9BAFD1A6A148}"/>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1DEA4C88-F5BB-0F43-AFA2-48A157589C40}"/>
              </a:ext>
            </a:extLst>
          </p:cNvPr>
          <p:cNvSpPr/>
          <p:nvPr/>
        </p:nvSpPr>
        <p:spPr>
          <a:xfrm flipV="1">
            <a:off x="-1" y="-90618"/>
            <a:ext cx="12191999" cy="3429000"/>
          </a:xfrm>
          <a:custGeom>
            <a:avLst/>
            <a:gdLst>
              <a:gd name="connsiteX0" fmla="*/ 1 w 2726166"/>
              <a:gd name="connsiteY0" fmla="*/ 827352 h 827352"/>
              <a:gd name="connsiteX1" fmla="*/ 2726166 w 2726166"/>
              <a:gd name="connsiteY1" fmla="*/ 827352 h 827352"/>
              <a:gd name="connsiteX2" fmla="*/ 2726166 w 2726166"/>
              <a:gd name="connsiteY2" fmla="*/ 202018 h 827352"/>
              <a:gd name="connsiteX3" fmla="*/ 2726165 w 2726166"/>
              <a:gd name="connsiteY3" fmla="*/ 202018 h 827352"/>
              <a:gd name="connsiteX4" fmla="*/ 1363083 w 2726166"/>
              <a:gd name="connsiteY4" fmla="*/ 0 h 827352"/>
              <a:gd name="connsiteX5" fmla="*/ 0 w 2726166"/>
              <a:gd name="connsiteY5" fmla="*/ 202018 h 827352"/>
              <a:gd name="connsiteX6" fmla="*/ 1 w 2726166"/>
              <a:gd name="connsiteY6" fmla="*/ 202018 h 82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166" h="827352">
                <a:moveTo>
                  <a:pt x="1" y="827352"/>
                </a:moveTo>
                <a:lnTo>
                  <a:pt x="2726166" y="827352"/>
                </a:lnTo>
                <a:lnTo>
                  <a:pt x="2726166" y="202018"/>
                </a:lnTo>
                <a:lnTo>
                  <a:pt x="2726165" y="202018"/>
                </a:lnTo>
                <a:lnTo>
                  <a:pt x="1363083" y="0"/>
                </a:lnTo>
                <a:lnTo>
                  <a:pt x="0" y="202018"/>
                </a:lnTo>
                <a:lnTo>
                  <a:pt x="1" y="202018"/>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FF6FB1C-E904-1345-8418-C35F9AB8A0DB}"/>
              </a:ext>
            </a:extLst>
          </p:cNvPr>
          <p:cNvSpPr txBox="1"/>
          <p:nvPr/>
        </p:nvSpPr>
        <p:spPr>
          <a:xfrm>
            <a:off x="1114482" y="4091530"/>
            <a:ext cx="10472739" cy="2062103"/>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dirty="0">
                <a:solidFill>
                  <a:srgbClr val="C00000"/>
                </a:solidFill>
              </a:rPr>
              <a:t>Mastering Resources – Unlocking the</a:t>
            </a:r>
          </a:p>
          <a:p>
            <a:pPr algn="ctr"/>
            <a:r>
              <a:rPr lang="en-US" sz="9600" dirty="0">
                <a:solidFill>
                  <a:srgbClr val="C00000"/>
                </a:solidFill>
              </a:rPr>
              <a:t>Keys to </a:t>
            </a:r>
            <a:r>
              <a:rPr lang="en-US" sz="9600" dirty="0">
                <a:solidFill>
                  <a:srgbClr val="162444"/>
                </a:solidFill>
              </a:rPr>
              <a:t>Success</a:t>
            </a:r>
          </a:p>
        </p:txBody>
      </p:sp>
      <p:sp>
        <p:nvSpPr>
          <p:cNvPr id="26" name="Rectangle 25"/>
          <p:cNvSpPr/>
          <p:nvPr/>
        </p:nvSpPr>
        <p:spPr>
          <a:xfrm>
            <a:off x="1606392" y="3383644"/>
            <a:ext cx="8848897" cy="707886"/>
          </a:xfrm>
          <a:prstGeom prst="rect">
            <a:avLst/>
          </a:prstGeom>
        </p:spPr>
        <p:txBody>
          <a:bodyPr wrap="none">
            <a:spAutoFit/>
          </a:bodyPr>
          <a:lstStyle/>
          <a:p>
            <a:r>
              <a:rPr lang="en-US" sz="4000" b="1" dirty="0">
                <a:latin typeface="Agency FB" pitchFamily="34" charset="0"/>
              </a:rPr>
              <a:t>Thank you for attending our New Webinar Series: </a:t>
            </a:r>
          </a:p>
        </p:txBody>
      </p:sp>
      <p:pic>
        <p:nvPicPr>
          <p:cNvPr id="34" name="Picture 4" descr="C:\Users\pedel\OneDrive\Desktop\New folder\new horizontal logo\nvbdc logo white.png"/>
          <p:cNvPicPr>
            <a:picLocks noChangeAspect="1" noChangeArrowheads="1"/>
          </p:cNvPicPr>
          <p:nvPr/>
        </p:nvPicPr>
        <p:blipFill>
          <a:blip r:embed="rId2"/>
          <a:srcRect/>
          <a:stretch>
            <a:fillRect/>
          </a:stretch>
        </p:blipFill>
        <p:spPr bwMode="auto">
          <a:xfrm>
            <a:off x="3831317" y="481950"/>
            <a:ext cx="4196342" cy="2377440"/>
          </a:xfrm>
          <a:prstGeom prst="rect">
            <a:avLst/>
          </a:prstGeom>
          <a:noFill/>
        </p:spPr>
      </p:pic>
      <p:pic>
        <p:nvPicPr>
          <p:cNvPr id="33" name="Picture Placeholder 24" descr="Grand-Rapids-Skyline-slider.jpg"/>
          <p:cNvPicPr>
            <a:picLocks noChangeAspect="1"/>
          </p:cNvPicPr>
          <p:nvPr/>
        </p:nvPicPr>
        <p:blipFill>
          <a:blip r:embed="rId3"/>
          <a:stretch>
            <a:fillRect/>
          </a:stretch>
        </p:blipFill>
        <p:spPr>
          <a:xfrm>
            <a:off x="3165" y="-32735"/>
            <a:ext cx="12199386" cy="3064485"/>
          </a:xfrm>
          <a:custGeom>
            <a:avLst/>
            <a:gdLst>
              <a:gd name="connsiteX0" fmla="*/ 5 w 12191999"/>
              <a:gd name="connsiteY0" fmla="*/ 0 h 3177538"/>
              <a:gd name="connsiteX1" fmla="*/ 12191999 w 12191999"/>
              <a:gd name="connsiteY1" fmla="*/ 0 h 3177538"/>
              <a:gd name="connsiteX2" fmla="*/ 12191999 w 12191999"/>
              <a:gd name="connsiteY2" fmla="*/ 2401665 h 3177538"/>
              <a:gd name="connsiteX3" fmla="*/ 12191995 w 12191999"/>
              <a:gd name="connsiteY3" fmla="*/ 2401665 h 3177538"/>
              <a:gd name="connsiteX4" fmla="*/ 6096000 w 12191999"/>
              <a:gd name="connsiteY4" fmla="*/ 3177538 h 3177538"/>
              <a:gd name="connsiteX5" fmla="*/ 0 w 12191999"/>
              <a:gd name="connsiteY5" fmla="*/ 2401665 h 3177538"/>
              <a:gd name="connsiteX6" fmla="*/ 5 w 12191999"/>
              <a:gd name="connsiteY6" fmla="*/ 2401665 h 31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177538">
                <a:moveTo>
                  <a:pt x="5" y="0"/>
                </a:moveTo>
                <a:lnTo>
                  <a:pt x="12191999" y="0"/>
                </a:lnTo>
                <a:lnTo>
                  <a:pt x="12191999" y="2401665"/>
                </a:lnTo>
                <a:lnTo>
                  <a:pt x="12191995" y="2401665"/>
                </a:lnTo>
                <a:lnTo>
                  <a:pt x="6096000" y="3177538"/>
                </a:lnTo>
                <a:lnTo>
                  <a:pt x="0" y="2401665"/>
                </a:lnTo>
                <a:lnTo>
                  <a:pt x="5" y="2401665"/>
                </a:lnTo>
                <a:close/>
              </a:path>
            </a:pathLst>
          </a:custGeom>
          <a:pattFill prst="pct25">
            <a:fgClr>
              <a:srgbClr val="FF0000"/>
            </a:fgClr>
            <a:bgClr>
              <a:schemeClr val="bg1"/>
            </a:bgClr>
          </a:pattFill>
        </p:spPr>
      </p:pic>
      <p:grpSp>
        <p:nvGrpSpPr>
          <p:cNvPr id="35" name="Group 10">
            <a:extLst>
              <a:ext uri="{FF2B5EF4-FFF2-40B4-BE49-F238E27FC236}">
                <a16:creationId xmlns:a16="http://schemas.microsoft.com/office/drawing/2014/main" id="{A1182D72-2F52-714D-8500-814955CAD21F}"/>
              </a:ext>
            </a:extLst>
          </p:cNvPr>
          <p:cNvGrpSpPr/>
          <p:nvPr/>
        </p:nvGrpSpPr>
        <p:grpSpPr>
          <a:xfrm>
            <a:off x="4167011" y="6371642"/>
            <a:ext cx="1762476" cy="353927"/>
            <a:chOff x="7514430" y="1614573"/>
            <a:chExt cx="1762476" cy="353927"/>
          </a:xfrm>
        </p:grpSpPr>
        <p:sp>
          <p:nvSpPr>
            <p:cNvPr id="36" name="Round Same Side Corner Rectangle 35">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36">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678FCDE-3CA3-3349-8779-C38857A909E1}"/>
                </a:ext>
              </a:extLst>
            </p:cNvPr>
            <p:cNvSpPr txBox="1"/>
            <p:nvPr/>
          </p:nvSpPr>
          <p:spPr>
            <a:xfrm>
              <a:off x="7958122" y="1628652"/>
              <a:ext cx="989373"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NVBDC.ORG</a:t>
              </a:r>
            </a:p>
          </p:txBody>
        </p:sp>
        <p:grpSp>
          <p:nvGrpSpPr>
            <p:cNvPr id="39"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0" name="Freeform 39">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grpSp>
        <p:nvGrpSpPr>
          <p:cNvPr id="43" name="Group 10">
            <a:extLst>
              <a:ext uri="{FF2B5EF4-FFF2-40B4-BE49-F238E27FC236}">
                <a16:creationId xmlns:a16="http://schemas.microsoft.com/office/drawing/2014/main" id="{A1182D72-2F52-714D-8500-814955CAD21F}"/>
              </a:ext>
            </a:extLst>
          </p:cNvPr>
          <p:cNvGrpSpPr/>
          <p:nvPr/>
        </p:nvGrpSpPr>
        <p:grpSpPr>
          <a:xfrm>
            <a:off x="6206773" y="6372841"/>
            <a:ext cx="1762476" cy="358729"/>
            <a:chOff x="7514430" y="1614573"/>
            <a:chExt cx="1762476" cy="358729"/>
          </a:xfrm>
        </p:grpSpPr>
        <p:sp>
          <p:nvSpPr>
            <p:cNvPr id="44" name="Round Same Side Corner Rectangle 43">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678FCDE-3CA3-3349-8779-C38857A909E1}"/>
                </a:ext>
              </a:extLst>
            </p:cNvPr>
            <p:cNvSpPr txBox="1"/>
            <p:nvPr/>
          </p:nvSpPr>
          <p:spPr>
            <a:xfrm>
              <a:off x="7894622" y="1634748"/>
              <a:ext cx="1229824"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888-CERTIFIED</a:t>
              </a:r>
            </a:p>
          </p:txBody>
        </p:sp>
        <p:grpSp>
          <p:nvGrpSpPr>
            <p:cNvPr id="47"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8" name="Freeform 47">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pic>
        <p:nvPicPr>
          <p:cNvPr id="31" name="Picture Placeholder 30" descr="success 3.jpg"/>
          <p:cNvPicPr>
            <a:picLocks noGrp="1" noChangeAspect="1"/>
          </p:cNvPicPr>
          <p:nvPr>
            <p:ph type="pic" sz="quarter" idx="10"/>
          </p:nvPr>
        </p:nvPicPr>
        <p:blipFill>
          <a:blip r:embed="rId3"/>
          <a:srcRect l="1794" r="1794"/>
          <a:stretch>
            <a:fillRect/>
          </a:stretch>
        </p:blipFill>
        <p:spPr/>
      </p:pic>
      <p:pic>
        <p:nvPicPr>
          <p:cNvPr id="32" name="Picture 31" descr="logo bar nvbdc.png"/>
          <p:cNvPicPr>
            <a:picLocks noChangeAspect="1"/>
          </p:cNvPicPr>
          <p:nvPr/>
        </p:nvPicPr>
        <p:blipFill>
          <a:blip r:embed="rId4"/>
          <a:srcRect l="33392"/>
          <a:stretch>
            <a:fillRect/>
          </a:stretch>
        </p:blipFill>
        <p:spPr>
          <a:xfrm>
            <a:off x="9300518" y="350503"/>
            <a:ext cx="2537387" cy="1258584"/>
          </a:xfrm>
          <a:prstGeom prst="rect">
            <a:avLst/>
          </a:prstGeom>
        </p:spPr>
      </p:pic>
      <p:pic>
        <p:nvPicPr>
          <p:cNvPr id="51" name="Picture 50" descr="logo bar nvbdc.png"/>
          <p:cNvPicPr>
            <a:picLocks noChangeAspect="1"/>
          </p:cNvPicPr>
          <p:nvPr/>
        </p:nvPicPr>
        <p:blipFill>
          <a:blip r:embed="rId4"/>
          <a:srcRect r="65756"/>
          <a:stretch>
            <a:fillRect/>
          </a:stretch>
        </p:blipFill>
        <p:spPr>
          <a:xfrm>
            <a:off x="403659" y="350503"/>
            <a:ext cx="1421645" cy="1371600"/>
          </a:xfrm>
          <a:prstGeom prst="rect">
            <a:avLst/>
          </a:prstGeom>
        </p:spPr>
      </p:pic>
    </p:spTree>
    <p:extLst>
      <p:ext uri="{BB962C8B-B14F-4D97-AF65-F5344CB8AC3E}">
        <p14:creationId xmlns:p14="http://schemas.microsoft.com/office/powerpoint/2010/main" val="47167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a:extLst>
              <a:ext uri="{FF2B5EF4-FFF2-40B4-BE49-F238E27FC236}">
                <a16:creationId xmlns:a16="http://schemas.microsoft.com/office/drawing/2014/main" id="{C0C5DB38-1C05-B444-8391-D984379CD0C4}"/>
              </a:ext>
            </a:extLst>
          </p:cNvPr>
          <p:cNvGrpSpPr/>
          <p:nvPr/>
        </p:nvGrpSpPr>
        <p:grpSpPr>
          <a:xfrm flipH="1">
            <a:off x="9616063" y="2547536"/>
            <a:ext cx="2575935" cy="4325643"/>
            <a:chOff x="-3" y="2547536"/>
            <a:chExt cx="2575935" cy="4325643"/>
          </a:xfrm>
        </p:grpSpPr>
        <p:sp>
          <p:nvSpPr>
            <p:cNvPr id="23" name="Right Triangle 22">
              <a:extLst>
                <a:ext uri="{FF2B5EF4-FFF2-40B4-BE49-F238E27FC236}">
                  <a16:creationId xmlns:a16="http://schemas.microsoft.com/office/drawing/2014/main" id="{94B14D08-6F77-A94F-BF95-33D73C83978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A0A6560A-75C7-A345-AC47-10E839D9E645}"/>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20">
            <a:extLst>
              <a:ext uri="{FF2B5EF4-FFF2-40B4-BE49-F238E27FC236}">
                <a16:creationId xmlns:a16="http://schemas.microsoft.com/office/drawing/2014/main" id="{E600FD28-568E-CC40-A8DF-B736122FC3E2}"/>
              </a:ext>
            </a:extLst>
          </p:cNvPr>
          <p:cNvGrpSpPr/>
          <p:nvPr/>
        </p:nvGrpSpPr>
        <p:grpSpPr>
          <a:xfrm>
            <a:off x="-3" y="2547536"/>
            <a:ext cx="2575935" cy="4325643"/>
            <a:chOff x="-3" y="2547536"/>
            <a:chExt cx="2575935" cy="4325643"/>
          </a:xfrm>
        </p:grpSpPr>
        <p:sp>
          <p:nvSpPr>
            <p:cNvPr id="20" name="Right Triangle 19">
              <a:extLst>
                <a:ext uri="{FF2B5EF4-FFF2-40B4-BE49-F238E27FC236}">
                  <a16:creationId xmlns:a16="http://schemas.microsoft.com/office/drawing/2014/main" id="{02E4B9A3-706A-E649-AF20-876B94A3D400}"/>
                </a:ext>
              </a:extLst>
            </p:cNvPr>
            <p:cNvSpPr/>
            <p:nvPr/>
          </p:nvSpPr>
          <p:spPr>
            <a:xfrm flipV="1">
              <a:off x="-3" y="2562715"/>
              <a:ext cx="2575935" cy="4310464"/>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227A4239-6D5E-6D47-887D-9BAFD1A6A148}"/>
                </a:ext>
              </a:extLst>
            </p:cNvPr>
            <p:cNvSpPr/>
            <p:nvPr/>
          </p:nvSpPr>
          <p:spPr>
            <a:xfrm flipV="1">
              <a:off x="0" y="2547536"/>
              <a:ext cx="1081668" cy="4310464"/>
            </a:xfrm>
            <a:prstGeom prst="rtTriangle">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a:extLst>
              <a:ext uri="{FF2B5EF4-FFF2-40B4-BE49-F238E27FC236}">
                <a16:creationId xmlns:a16="http://schemas.microsoft.com/office/drawing/2014/main" id="{1DEA4C88-F5BB-0F43-AFA2-48A157589C40}"/>
              </a:ext>
            </a:extLst>
          </p:cNvPr>
          <p:cNvSpPr/>
          <p:nvPr/>
        </p:nvSpPr>
        <p:spPr>
          <a:xfrm flipV="1">
            <a:off x="-1" y="-90618"/>
            <a:ext cx="12191999" cy="3429000"/>
          </a:xfrm>
          <a:custGeom>
            <a:avLst/>
            <a:gdLst>
              <a:gd name="connsiteX0" fmla="*/ 1 w 2726166"/>
              <a:gd name="connsiteY0" fmla="*/ 827352 h 827352"/>
              <a:gd name="connsiteX1" fmla="*/ 2726166 w 2726166"/>
              <a:gd name="connsiteY1" fmla="*/ 827352 h 827352"/>
              <a:gd name="connsiteX2" fmla="*/ 2726166 w 2726166"/>
              <a:gd name="connsiteY2" fmla="*/ 202018 h 827352"/>
              <a:gd name="connsiteX3" fmla="*/ 2726165 w 2726166"/>
              <a:gd name="connsiteY3" fmla="*/ 202018 h 827352"/>
              <a:gd name="connsiteX4" fmla="*/ 1363083 w 2726166"/>
              <a:gd name="connsiteY4" fmla="*/ 0 h 827352"/>
              <a:gd name="connsiteX5" fmla="*/ 0 w 2726166"/>
              <a:gd name="connsiteY5" fmla="*/ 202018 h 827352"/>
              <a:gd name="connsiteX6" fmla="*/ 1 w 2726166"/>
              <a:gd name="connsiteY6" fmla="*/ 202018 h 82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6166" h="827352">
                <a:moveTo>
                  <a:pt x="1" y="827352"/>
                </a:moveTo>
                <a:lnTo>
                  <a:pt x="2726166" y="827352"/>
                </a:lnTo>
                <a:lnTo>
                  <a:pt x="2726166" y="202018"/>
                </a:lnTo>
                <a:lnTo>
                  <a:pt x="2726165" y="202018"/>
                </a:lnTo>
                <a:lnTo>
                  <a:pt x="1363083" y="0"/>
                </a:lnTo>
                <a:lnTo>
                  <a:pt x="0" y="202018"/>
                </a:lnTo>
                <a:lnTo>
                  <a:pt x="1" y="202018"/>
                </a:lnTo>
                <a:close/>
              </a:path>
            </a:pathLst>
          </a:cu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FF6FB1C-E904-1345-8418-C35F9AB8A0DB}"/>
              </a:ext>
            </a:extLst>
          </p:cNvPr>
          <p:cNvSpPr txBox="1"/>
          <p:nvPr/>
        </p:nvSpPr>
        <p:spPr>
          <a:xfrm>
            <a:off x="3836988" y="4029087"/>
            <a:ext cx="4376518" cy="400110"/>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sz="2000" dirty="0">
                <a:solidFill>
                  <a:srgbClr val="C00000"/>
                </a:solidFill>
              </a:rPr>
              <a:t>John Taylor: jtaylor@nvbdc.org</a:t>
            </a:r>
          </a:p>
        </p:txBody>
      </p:sp>
      <p:sp>
        <p:nvSpPr>
          <p:cNvPr id="26" name="Rectangle 25"/>
          <p:cNvSpPr/>
          <p:nvPr/>
        </p:nvSpPr>
        <p:spPr>
          <a:xfrm>
            <a:off x="4425772" y="3303123"/>
            <a:ext cx="3219151" cy="707886"/>
          </a:xfrm>
          <a:prstGeom prst="rect">
            <a:avLst/>
          </a:prstGeom>
        </p:spPr>
        <p:txBody>
          <a:bodyPr wrap="none">
            <a:spAutoFit/>
          </a:bodyPr>
          <a:lstStyle/>
          <a:p>
            <a:r>
              <a:rPr lang="en-US" sz="4000" b="1" dirty="0">
                <a:latin typeface="Agency FB" pitchFamily="34" charset="0"/>
              </a:rPr>
              <a:t>Contact Us Below</a:t>
            </a:r>
          </a:p>
        </p:txBody>
      </p:sp>
      <p:pic>
        <p:nvPicPr>
          <p:cNvPr id="34" name="Picture 4" descr="C:\Users\pedel\OneDrive\Desktop\New folder\new horizontal logo\nvbdc logo white.png"/>
          <p:cNvPicPr>
            <a:picLocks noChangeAspect="1" noChangeArrowheads="1"/>
          </p:cNvPicPr>
          <p:nvPr/>
        </p:nvPicPr>
        <p:blipFill>
          <a:blip r:embed="rId2"/>
          <a:srcRect/>
          <a:stretch>
            <a:fillRect/>
          </a:stretch>
        </p:blipFill>
        <p:spPr bwMode="auto">
          <a:xfrm>
            <a:off x="3831317" y="481950"/>
            <a:ext cx="4196342" cy="2377440"/>
          </a:xfrm>
          <a:prstGeom prst="rect">
            <a:avLst/>
          </a:prstGeom>
          <a:noFill/>
        </p:spPr>
      </p:pic>
      <p:pic>
        <p:nvPicPr>
          <p:cNvPr id="33" name="Picture Placeholder 24" descr="Grand-Rapids-Skyline-slider.jpg"/>
          <p:cNvPicPr>
            <a:picLocks noChangeAspect="1"/>
          </p:cNvPicPr>
          <p:nvPr/>
        </p:nvPicPr>
        <p:blipFill>
          <a:blip r:embed="rId3"/>
          <a:stretch>
            <a:fillRect/>
          </a:stretch>
        </p:blipFill>
        <p:spPr>
          <a:xfrm>
            <a:off x="3165" y="-32735"/>
            <a:ext cx="12199386" cy="3064485"/>
          </a:xfrm>
          <a:custGeom>
            <a:avLst/>
            <a:gdLst>
              <a:gd name="connsiteX0" fmla="*/ 5 w 12191999"/>
              <a:gd name="connsiteY0" fmla="*/ 0 h 3177538"/>
              <a:gd name="connsiteX1" fmla="*/ 12191999 w 12191999"/>
              <a:gd name="connsiteY1" fmla="*/ 0 h 3177538"/>
              <a:gd name="connsiteX2" fmla="*/ 12191999 w 12191999"/>
              <a:gd name="connsiteY2" fmla="*/ 2401665 h 3177538"/>
              <a:gd name="connsiteX3" fmla="*/ 12191995 w 12191999"/>
              <a:gd name="connsiteY3" fmla="*/ 2401665 h 3177538"/>
              <a:gd name="connsiteX4" fmla="*/ 6096000 w 12191999"/>
              <a:gd name="connsiteY4" fmla="*/ 3177538 h 3177538"/>
              <a:gd name="connsiteX5" fmla="*/ 0 w 12191999"/>
              <a:gd name="connsiteY5" fmla="*/ 2401665 h 3177538"/>
              <a:gd name="connsiteX6" fmla="*/ 5 w 12191999"/>
              <a:gd name="connsiteY6" fmla="*/ 2401665 h 31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3177538">
                <a:moveTo>
                  <a:pt x="5" y="0"/>
                </a:moveTo>
                <a:lnTo>
                  <a:pt x="12191999" y="0"/>
                </a:lnTo>
                <a:lnTo>
                  <a:pt x="12191999" y="2401665"/>
                </a:lnTo>
                <a:lnTo>
                  <a:pt x="12191995" y="2401665"/>
                </a:lnTo>
                <a:lnTo>
                  <a:pt x="6096000" y="3177538"/>
                </a:lnTo>
                <a:lnTo>
                  <a:pt x="0" y="2401665"/>
                </a:lnTo>
                <a:lnTo>
                  <a:pt x="5" y="2401665"/>
                </a:lnTo>
                <a:close/>
              </a:path>
            </a:pathLst>
          </a:custGeom>
          <a:pattFill prst="pct25">
            <a:fgClr>
              <a:srgbClr val="FF0000"/>
            </a:fgClr>
            <a:bgClr>
              <a:schemeClr val="bg1"/>
            </a:bgClr>
          </a:pattFill>
        </p:spPr>
      </p:pic>
      <p:grpSp>
        <p:nvGrpSpPr>
          <p:cNvPr id="35" name="Group 10">
            <a:extLst>
              <a:ext uri="{FF2B5EF4-FFF2-40B4-BE49-F238E27FC236}">
                <a16:creationId xmlns:a16="http://schemas.microsoft.com/office/drawing/2014/main" id="{A1182D72-2F52-714D-8500-814955CAD21F}"/>
              </a:ext>
            </a:extLst>
          </p:cNvPr>
          <p:cNvGrpSpPr/>
          <p:nvPr/>
        </p:nvGrpSpPr>
        <p:grpSpPr>
          <a:xfrm>
            <a:off x="4167011" y="6371642"/>
            <a:ext cx="1762476" cy="353927"/>
            <a:chOff x="7514430" y="1614573"/>
            <a:chExt cx="1762476" cy="353927"/>
          </a:xfrm>
        </p:grpSpPr>
        <p:sp>
          <p:nvSpPr>
            <p:cNvPr id="36" name="Round Same Side Corner Rectangle 35">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Same Side Corner Rectangle 36">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678FCDE-3CA3-3349-8779-C38857A909E1}"/>
                </a:ext>
              </a:extLst>
            </p:cNvPr>
            <p:cNvSpPr txBox="1"/>
            <p:nvPr/>
          </p:nvSpPr>
          <p:spPr>
            <a:xfrm>
              <a:off x="7958122" y="1628652"/>
              <a:ext cx="989373"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NVBDC.ORG</a:t>
              </a:r>
            </a:p>
          </p:txBody>
        </p:sp>
        <p:grpSp>
          <p:nvGrpSpPr>
            <p:cNvPr id="39"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0" name="Freeform 39">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grpSp>
        <p:nvGrpSpPr>
          <p:cNvPr id="43" name="Group 10">
            <a:extLst>
              <a:ext uri="{FF2B5EF4-FFF2-40B4-BE49-F238E27FC236}">
                <a16:creationId xmlns:a16="http://schemas.microsoft.com/office/drawing/2014/main" id="{A1182D72-2F52-714D-8500-814955CAD21F}"/>
              </a:ext>
            </a:extLst>
          </p:cNvPr>
          <p:cNvGrpSpPr/>
          <p:nvPr/>
        </p:nvGrpSpPr>
        <p:grpSpPr>
          <a:xfrm>
            <a:off x="6206773" y="6372841"/>
            <a:ext cx="1762476" cy="358729"/>
            <a:chOff x="7514430" y="1614573"/>
            <a:chExt cx="1762476" cy="358729"/>
          </a:xfrm>
        </p:grpSpPr>
        <p:sp>
          <p:nvSpPr>
            <p:cNvPr id="44" name="Round Same Side Corner Rectangle 43">
              <a:extLst>
                <a:ext uri="{FF2B5EF4-FFF2-40B4-BE49-F238E27FC236}">
                  <a16:creationId xmlns:a16="http://schemas.microsoft.com/office/drawing/2014/main" id="{45AFC35A-EE5F-B24B-BC81-A9D07FC33BA6}"/>
                </a:ext>
              </a:extLst>
            </p:cNvPr>
            <p:cNvSpPr/>
            <p:nvPr/>
          </p:nvSpPr>
          <p:spPr>
            <a:xfrm rot="16200000">
              <a:off x="7514430" y="1614573"/>
              <a:ext cx="353926" cy="353926"/>
            </a:xfrm>
            <a:prstGeom prst="round2SameRect">
              <a:avLst/>
            </a:prstGeom>
            <a:solidFill>
              <a:srgbClr val="D9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Same Side Corner Rectangle 44">
              <a:extLst>
                <a:ext uri="{FF2B5EF4-FFF2-40B4-BE49-F238E27FC236}">
                  <a16:creationId xmlns:a16="http://schemas.microsoft.com/office/drawing/2014/main" id="{3ED7298F-8F96-474E-B17C-F1BA3EBB718A}"/>
                </a:ext>
              </a:extLst>
            </p:cNvPr>
            <p:cNvSpPr/>
            <p:nvPr/>
          </p:nvSpPr>
          <p:spPr>
            <a:xfrm rot="5400000">
              <a:off x="8395668" y="1087261"/>
              <a:ext cx="353926" cy="1408551"/>
            </a:xfrm>
            <a:prstGeom prst="round2SameRect">
              <a:avLst/>
            </a:prstGeom>
            <a:solidFill>
              <a:srgbClr val="16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678FCDE-3CA3-3349-8779-C38857A909E1}"/>
                </a:ext>
              </a:extLst>
            </p:cNvPr>
            <p:cNvSpPr txBox="1"/>
            <p:nvPr/>
          </p:nvSpPr>
          <p:spPr>
            <a:xfrm>
              <a:off x="7894622" y="1634748"/>
              <a:ext cx="1229824" cy="338554"/>
            </a:xfrm>
            <a:prstGeom prst="rect">
              <a:avLst/>
            </a:prstGeom>
            <a:noFill/>
          </p:spPr>
          <p:txBody>
            <a:bodyPr wrap="none" rtlCol="0">
              <a:spAutoFit/>
            </a:bodyPr>
            <a:lstStyle/>
            <a:p>
              <a:r>
                <a:rPr lang="en-US" sz="1600" b="1" dirty="0">
                  <a:solidFill>
                    <a:schemeClr val="bg1"/>
                  </a:solidFill>
                  <a:latin typeface="Agency FB" pitchFamily="34" charset="0"/>
                  <a:cs typeface="Poppins Medium" pitchFamily="2" charset="77"/>
                </a:rPr>
                <a:t>888-CERTIFIED</a:t>
              </a:r>
            </a:p>
          </p:txBody>
        </p:sp>
        <p:grpSp>
          <p:nvGrpSpPr>
            <p:cNvPr id="47" name="Graphic 29">
              <a:extLst>
                <a:ext uri="{FF2B5EF4-FFF2-40B4-BE49-F238E27FC236}">
                  <a16:creationId xmlns:a16="http://schemas.microsoft.com/office/drawing/2014/main" id="{A2702802-4061-C54A-ABA7-3FD355794186}"/>
                </a:ext>
              </a:extLst>
            </p:cNvPr>
            <p:cNvGrpSpPr/>
            <p:nvPr/>
          </p:nvGrpSpPr>
          <p:grpSpPr>
            <a:xfrm>
              <a:off x="7593984" y="1695265"/>
              <a:ext cx="194818" cy="192542"/>
              <a:chOff x="3657600" y="1019098"/>
              <a:chExt cx="4876800" cy="4819802"/>
            </a:xfrm>
            <a:solidFill>
              <a:schemeClr val="bg1"/>
            </a:solidFill>
          </p:grpSpPr>
          <p:sp>
            <p:nvSpPr>
              <p:cNvPr id="48" name="Freeform 47">
                <a:extLst>
                  <a:ext uri="{FF2B5EF4-FFF2-40B4-BE49-F238E27FC236}">
                    <a16:creationId xmlns:a16="http://schemas.microsoft.com/office/drawing/2014/main" id="{513FE4BB-2BF2-D748-92C5-552C564FDC4F}"/>
                  </a:ext>
                </a:extLst>
              </p:cNvPr>
              <p:cNvSpPr/>
              <p:nvPr/>
            </p:nvSpPr>
            <p:spPr>
              <a:xfrm>
                <a:off x="3657600" y="1019098"/>
                <a:ext cx="4876800" cy="1828800"/>
              </a:xfrm>
              <a:custGeom>
                <a:avLst/>
                <a:gdLst>
                  <a:gd name="connsiteX0" fmla="*/ 3048000 w 4876800"/>
                  <a:gd name="connsiteY0" fmla="*/ 850392 h 1828800"/>
                  <a:gd name="connsiteX1" fmla="*/ 3048000 w 4876800"/>
                  <a:gd name="connsiteY1" fmla="*/ 849173 h 1828800"/>
                  <a:gd name="connsiteX2" fmla="*/ 3960571 w 4876800"/>
                  <a:gd name="connsiteY2" fmla="*/ 1257910 h 1828800"/>
                  <a:gd name="connsiteX3" fmla="*/ 4876800 w 4876800"/>
                  <a:gd name="connsiteY3" fmla="*/ 914400 h 1828800"/>
                  <a:gd name="connsiteX4" fmla="*/ 2438400 w 4876800"/>
                  <a:gd name="connsiteY4" fmla="*/ 0 h 1828800"/>
                  <a:gd name="connsiteX5" fmla="*/ 0 w 4876800"/>
                  <a:gd name="connsiteY5" fmla="*/ 914400 h 1828800"/>
                  <a:gd name="connsiteX6" fmla="*/ 2438400 w 4876800"/>
                  <a:gd name="connsiteY6" fmla="*/ 1828800 h 1828800"/>
                  <a:gd name="connsiteX7" fmla="*/ 3350971 w 4876800"/>
                  <a:gd name="connsiteY7" fmla="*/ 1486510 h 1828800"/>
                  <a:gd name="connsiteX8" fmla="*/ 2438400 w 4876800"/>
                  <a:gd name="connsiteY8" fmla="*/ 1110386 h 1828800"/>
                  <a:gd name="connsiteX9" fmla="*/ 2438400 w 4876800"/>
                  <a:gd name="connsiteY9" fmla="*/ 110947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0" h="1828800">
                    <a:moveTo>
                      <a:pt x="3048000" y="850392"/>
                    </a:moveTo>
                    <a:lnTo>
                      <a:pt x="3048000" y="849173"/>
                    </a:lnTo>
                    <a:lnTo>
                      <a:pt x="3960571" y="1257910"/>
                    </a:lnTo>
                    <a:lnTo>
                      <a:pt x="4876800" y="914400"/>
                    </a:lnTo>
                    <a:lnTo>
                      <a:pt x="2438400" y="0"/>
                    </a:lnTo>
                    <a:lnTo>
                      <a:pt x="0" y="914400"/>
                    </a:lnTo>
                    <a:lnTo>
                      <a:pt x="2438400" y="1828800"/>
                    </a:lnTo>
                    <a:lnTo>
                      <a:pt x="3350971" y="1486510"/>
                    </a:lnTo>
                    <a:lnTo>
                      <a:pt x="2438400" y="1110386"/>
                    </a:lnTo>
                    <a:lnTo>
                      <a:pt x="2438400" y="1109472"/>
                    </a:ln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FF0928-21CB-F84D-AF34-F23636436176}"/>
                  </a:ext>
                </a:extLst>
              </p:cNvPr>
              <p:cNvSpPr/>
              <p:nvPr/>
            </p:nvSpPr>
            <p:spPr>
              <a:xfrm>
                <a:off x="3657600" y="2238298"/>
                <a:ext cx="2286000" cy="3600602"/>
              </a:xfrm>
              <a:custGeom>
                <a:avLst/>
                <a:gdLst>
                  <a:gd name="connsiteX0" fmla="*/ 0 w 2286000"/>
                  <a:gd name="connsiteY0" fmla="*/ 0 h 3600602"/>
                  <a:gd name="connsiteX1" fmla="*/ 0 w 2286000"/>
                  <a:gd name="connsiteY1" fmla="*/ 2743200 h 3600602"/>
                  <a:gd name="connsiteX2" fmla="*/ 2286000 w 2286000"/>
                  <a:gd name="connsiteY2" fmla="*/ 3600602 h 3600602"/>
                  <a:gd name="connsiteX3" fmla="*/ 2286000 w 2286000"/>
                  <a:gd name="connsiteY3" fmla="*/ 857402 h 3600602"/>
                  <a:gd name="connsiteX4" fmla="*/ 0 w 2286000"/>
                  <a:gd name="connsiteY4" fmla="*/ 0 h 3600602"/>
                  <a:gd name="connsiteX5" fmla="*/ 1219200 w 2286000"/>
                  <a:gd name="connsiteY5" fmla="*/ 2753259 h 3600602"/>
                  <a:gd name="connsiteX6" fmla="*/ 609600 w 2286000"/>
                  <a:gd name="connsiteY6" fmla="*/ 2524659 h 3600602"/>
                  <a:gd name="connsiteX7" fmla="*/ 609600 w 2286000"/>
                  <a:gd name="connsiteY7" fmla="*/ 2199437 h 3600602"/>
                  <a:gd name="connsiteX8" fmla="*/ 1219200 w 2286000"/>
                  <a:gd name="connsiteY8" fmla="*/ 2428037 h 3600602"/>
                  <a:gd name="connsiteX9" fmla="*/ 1219200 w 2286000"/>
                  <a:gd name="connsiteY9" fmla="*/ 2753259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0" h="3600602">
                    <a:moveTo>
                      <a:pt x="0" y="0"/>
                    </a:moveTo>
                    <a:lnTo>
                      <a:pt x="0" y="2743200"/>
                    </a:lnTo>
                    <a:lnTo>
                      <a:pt x="2286000" y="3600602"/>
                    </a:lnTo>
                    <a:lnTo>
                      <a:pt x="2286000" y="857402"/>
                    </a:lnTo>
                    <a:lnTo>
                      <a:pt x="0" y="0"/>
                    </a:lnTo>
                    <a:close/>
                    <a:moveTo>
                      <a:pt x="1219200" y="2753259"/>
                    </a:moveTo>
                    <a:lnTo>
                      <a:pt x="609600" y="2524659"/>
                    </a:lnTo>
                    <a:lnTo>
                      <a:pt x="609600" y="2199437"/>
                    </a:lnTo>
                    <a:lnTo>
                      <a:pt x="1219200" y="2428037"/>
                    </a:lnTo>
                    <a:lnTo>
                      <a:pt x="1219200" y="2753259"/>
                    </a:lnTo>
                    <a:close/>
                  </a:path>
                </a:pathLst>
              </a:custGeom>
              <a:grp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CAB0115-C2F1-C049-A0B8-C06BC82648F9}"/>
                  </a:ext>
                </a:extLst>
              </p:cNvPr>
              <p:cNvSpPr/>
              <p:nvPr/>
            </p:nvSpPr>
            <p:spPr>
              <a:xfrm>
                <a:off x="6248400" y="2238298"/>
                <a:ext cx="2286000" cy="3600602"/>
              </a:xfrm>
              <a:custGeom>
                <a:avLst/>
                <a:gdLst>
                  <a:gd name="connsiteX0" fmla="*/ 1371600 w 2286000"/>
                  <a:gd name="connsiteY0" fmla="*/ 342900 h 3600602"/>
                  <a:gd name="connsiteX1" fmla="*/ 1371600 w 2286000"/>
                  <a:gd name="connsiteY1" fmla="*/ 1106424 h 3600602"/>
                  <a:gd name="connsiteX2" fmla="*/ 762000 w 2286000"/>
                  <a:gd name="connsiteY2" fmla="*/ 1335024 h 3600602"/>
                  <a:gd name="connsiteX3" fmla="*/ 762000 w 2286000"/>
                  <a:gd name="connsiteY3" fmla="*/ 571500 h 3600602"/>
                  <a:gd name="connsiteX4" fmla="*/ 0 w 2286000"/>
                  <a:gd name="connsiteY4" fmla="*/ 857402 h 3600602"/>
                  <a:gd name="connsiteX5" fmla="*/ 0 w 2286000"/>
                  <a:gd name="connsiteY5" fmla="*/ 3600602 h 3600602"/>
                  <a:gd name="connsiteX6" fmla="*/ 2286000 w 2286000"/>
                  <a:gd name="connsiteY6" fmla="*/ 2743200 h 3600602"/>
                  <a:gd name="connsiteX7" fmla="*/ 2286000 w 2286000"/>
                  <a:gd name="connsiteY7" fmla="*/ 0 h 36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3600602">
                    <a:moveTo>
                      <a:pt x="1371600" y="342900"/>
                    </a:moveTo>
                    <a:lnTo>
                      <a:pt x="1371600" y="1106424"/>
                    </a:lnTo>
                    <a:lnTo>
                      <a:pt x="762000" y="1335024"/>
                    </a:lnTo>
                    <a:lnTo>
                      <a:pt x="762000" y="571500"/>
                    </a:lnTo>
                    <a:lnTo>
                      <a:pt x="0" y="857402"/>
                    </a:lnTo>
                    <a:lnTo>
                      <a:pt x="0" y="3600602"/>
                    </a:lnTo>
                    <a:lnTo>
                      <a:pt x="2286000" y="2743200"/>
                    </a:lnTo>
                    <a:lnTo>
                      <a:pt x="2286000" y="0"/>
                    </a:lnTo>
                    <a:close/>
                  </a:path>
                </a:pathLst>
              </a:custGeom>
              <a:grpFill/>
              <a:ln w="9525" cap="flat">
                <a:noFill/>
                <a:prstDash val="solid"/>
                <a:miter/>
              </a:ln>
            </p:spPr>
            <p:txBody>
              <a:bodyPr rtlCol="0" anchor="ctr"/>
              <a:lstStyle/>
              <a:p>
                <a:endParaRPr lang="en-US"/>
              </a:p>
            </p:txBody>
          </p:sp>
        </p:grpSp>
      </p:grpSp>
      <p:pic>
        <p:nvPicPr>
          <p:cNvPr id="31" name="Picture Placeholder 30" descr="success 3.jpg"/>
          <p:cNvPicPr>
            <a:picLocks noGrp="1" noChangeAspect="1"/>
          </p:cNvPicPr>
          <p:nvPr>
            <p:ph type="pic" sz="quarter" idx="10"/>
          </p:nvPr>
        </p:nvPicPr>
        <p:blipFill>
          <a:blip r:embed="rId3"/>
          <a:srcRect l="1794" r="1794"/>
          <a:stretch>
            <a:fillRect/>
          </a:stretch>
        </p:blipFill>
        <p:spPr/>
      </p:pic>
      <p:pic>
        <p:nvPicPr>
          <p:cNvPr id="32" name="Picture 31" descr="logo bar nvbdc.png"/>
          <p:cNvPicPr>
            <a:picLocks noChangeAspect="1"/>
          </p:cNvPicPr>
          <p:nvPr/>
        </p:nvPicPr>
        <p:blipFill>
          <a:blip r:embed="rId4"/>
          <a:srcRect l="33392"/>
          <a:stretch>
            <a:fillRect/>
          </a:stretch>
        </p:blipFill>
        <p:spPr>
          <a:xfrm>
            <a:off x="9300518" y="350503"/>
            <a:ext cx="2537387" cy="1258584"/>
          </a:xfrm>
          <a:prstGeom prst="rect">
            <a:avLst/>
          </a:prstGeom>
        </p:spPr>
      </p:pic>
      <p:pic>
        <p:nvPicPr>
          <p:cNvPr id="51" name="Picture 50" descr="logo bar nvbdc.png"/>
          <p:cNvPicPr>
            <a:picLocks noChangeAspect="1"/>
          </p:cNvPicPr>
          <p:nvPr/>
        </p:nvPicPr>
        <p:blipFill>
          <a:blip r:embed="rId4"/>
          <a:srcRect r="65756"/>
          <a:stretch>
            <a:fillRect/>
          </a:stretch>
        </p:blipFill>
        <p:spPr>
          <a:xfrm>
            <a:off x="403659" y="350503"/>
            <a:ext cx="1421645" cy="1371600"/>
          </a:xfrm>
          <a:prstGeom prst="rect">
            <a:avLst/>
          </a:prstGeom>
        </p:spPr>
      </p:pic>
      <p:sp>
        <p:nvSpPr>
          <p:cNvPr id="5" name="TextBox 4">
            <a:extLst>
              <a:ext uri="{FF2B5EF4-FFF2-40B4-BE49-F238E27FC236}">
                <a16:creationId xmlns:a16="http://schemas.microsoft.com/office/drawing/2014/main" id="{823B663D-DEAF-93D6-D959-617B2FFC5489}"/>
              </a:ext>
            </a:extLst>
          </p:cNvPr>
          <p:cNvSpPr txBox="1"/>
          <p:nvPr/>
        </p:nvSpPr>
        <p:spPr>
          <a:xfrm>
            <a:off x="3434130" y="4387507"/>
            <a:ext cx="5269391" cy="400110"/>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sz="2000" dirty="0">
                <a:solidFill>
                  <a:srgbClr val="C00000"/>
                </a:solidFill>
              </a:rPr>
              <a:t>Kathy Poynton: kpoynton@nvbdc.org</a:t>
            </a:r>
          </a:p>
        </p:txBody>
      </p:sp>
      <p:sp>
        <p:nvSpPr>
          <p:cNvPr id="6" name="TextBox 5">
            <a:extLst>
              <a:ext uri="{FF2B5EF4-FFF2-40B4-BE49-F238E27FC236}">
                <a16:creationId xmlns:a16="http://schemas.microsoft.com/office/drawing/2014/main" id="{76E845C8-85DB-400A-E4B4-CD5A7C37F545}"/>
              </a:ext>
            </a:extLst>
          </p:cNvPr>
          <p:cNvSpPr txBox="1"/>
          <p:nvPr/>
        </p:nvSpPr>
        <p:spPr>
          <a:xfrm>
            <a:off x="3704996" y="4778853"/>
            <a:ext cx="4842992" cy="400110"/>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sz="2000" dirty="0">
                <a:solidFill>
                  <a:srgbClr val="C00000"/>
                </a:solidFill>
              </a:rPr>
              <a:t>Paul Mara: pmara@advicoach.com</a:t>
            </a:r>
          </a:p>
        </p:txBody>
      </p:sp>
      <p:sp>
        <p:nvSpPr>
          <p:cNvPr id="8" name="TextBox 7">
            <a:extLst>
              <a:ext uri="{FF2B5EF4-FFF2-40B4-BE49-F238E27FC236}">
                <a16:creationId xmlns:a16="http://schemas.microsoft.com/office/drawing/2014/main" id="{36687321-835D-6EB0-07B9-7120CD4B44A3}"/>
              </a:ext>
            </a:extLst>
          </p:cNvPr>
          <p:cNvSpPr txBox="1"/>
          <p:nvPr/>
        </p:nvSpPr>
        <p:spPr>
          <a:xfrm>
            <a:off x="3783805" y="5223099"/>
            <a:ext cx="4794902" cy="400110"/>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sz="2000" dirty="0" err="1">
                <a:solidFill>
                  <a:srgbClr val="C00000"/>
                </a:solidFill>
              </a:rPr>
              <a:t>Yaryna</a:t>
            </a:r>
            <a:r>
              <a:rPr lang="en-US" sz="2000" dirty="0">
                <a:solidFill>
                  <a:srgbClr val="C00000"/>
                </a:solidFill>
              </a:rPr>
              <a:t> </a:t>
            </a:r>
            <a:r>
              <a:rPr lang="en-US" sz="2000" dirty="0" err="1">
                <a:solidFill>
                  <a:srgbClr val="C00000"/>
                </a:solidFill>
              </a:rPr>
              <a:t>Hotlib</a:t>
            </a:r>
            <a:r>
              <a:rPr lang="en-US" sz="2000" dirty="0">
                <a:solidFill>
                  <a:srgbClr val="C00000"/>
                </a:solidFill>
              </a:rPr>
              <a:t>: </a:t>
            </a:r>
            <a:r>
              <a:rPr lang="en-US" sz="2000" dirty="0" err="1">
                <a:solidFill>
                  <a:srgbClr val="C00000"/>
                </a:solidFill>
              </a:rPr>
              <a:t>y.hotlib@nana.fund</a:t>
            </a:r>
            <a:endParaRPr lang="en-US" sz="2000" dirty="0">
              <a:solidFill>
                <a:srgbClr val="C00000"/>
              </a:solidFill>
            </a:endParaRPr>
          </a:p>
        </p:txBody>
      </p:sp>
      <p:sp>
        <p:nvSpPr>
          <p:cNvPr id="9" name="TextBox 8">
            <a:extLst>
              <a:ext uri="{FF2B5EF4-FFF2-40B4-BE49-F238E27FC236}">
                <a16:creationId xmlns:a16="http://schemas.microsoft.com/office/drawing/2014/main" id="{B86C99F9-8EAA-2963-AF34-493D9633057B}"/>
              </a:ext>
            </a:extLst>
          </p:cNvPr>
          <p:cNvSpPr txBox="1"/>
          <p:nvPr/>
        </p:nvSpPr>
        <p:spPr>
          <a:xfrm>
            <a:off x="3335682" y="5669891"/>
            <a:ext cx="5755102" cy="400110"/>
          </a:xfrm>
          <a:prstGeom prst="rect">
            <a:avLst/>
          </a:prstGeom>
          <a:noFill/>
        </p:spPr>
        <p:txBody>
          <a:bodyPr wrap="none" rtlCol="0">
            <a:spAutoFit/>
          </a:bodyPr>
          <a:lstStyle>
            <a:defPPr>
              <a:defRPr lang="en-US"/>
            </a:defPPr>
            <a:lvl1pPr>
              <a:defRPr sz="3200" b="1">
                <a:latin typeface="Montserrat" pitchFamily="2" charset="77"/>
                <a:cs typeface="Poppins ExtraBold" pitchFamily="2" charset="77"/>
              </a:defRPr>
            </a:lvl1pPr>
          </a:lstStyle>
          <a:p>
            <a:pPr algn="ctr"/>
            <a:r>
              <a:rPr lang="en-US" sz="2000" dirty="0">
                <a:solidFill>
                  <a:srgbClr val="C00000"/>
                </a:solidFill>
              </a:rPr>
              <a:t>Robyn Grable: robyn@talentsascend.com</a:t>
            </a:r>
          </a:p>
        </p:txBody>
      </p:sp>
    </p:spTree>
    <p:extLst>
      <p:ext uri="{BB962C8B-B14F-4D97-AF65-F5344CB8AC3E}">
        <p14:creationId xmlns:p14="http://schemas.microsoft.com/office/powerpoint/2010/main" val="180713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8670EEF0-AEA8-491C-A9CE-00C4CE5C0A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61036" y="0"/>
            <a:ext cx="5942202" cy="6858000"/>
          </a:xfrm>
          <a:prstGeom prst="rect">
            <a:avLst/>
          </a:prstGeom>
        </p:spPr>
      </p:pic>
      <p:sp>
        <p:nvSpPr>
          <p:cNvPr id="24" name="Title 1">
            <a:extLst>
              <a:ext uri="{FF2B5EF4-FFF2-40B4-BE49-F238E27FC236}">
                <a16:creationId xmlns:a16="http://schemas.microsoft.com/office/drawing/2014/main" id="{1216C50D-AAAA-4220-ACF8-C72CF7E7D6EA}"/>
              </a:ext>
            </a:extLst>
          </p:cNvPr>
          <p:cNvSpPr>
            <a:spLocks noGrp="1"/>
          </p:cNvSpPr>
          <p:nvPr>
            <p:ph type="ctrTitle"/>
          </p:nvPr>
        </p:nvSpPr>
        <p:spPr>
          <a:xfrm>
            <a:off x="652401" y="217170"/>
            <a:ext cx="2982339" cy="865968"/>
          </a:xfrm>
        </p:spPr>
        <p:txBody>
          <a:bodyPr>
            <a:noAutofit/>
          </a:bodyPr>
          <a:lstStyle/>
          <a:p>
            <a:pPr algn="l"/>
            <a:r>
              <a:rPr lang="en-US" sz="4000" b="1" dirty="0">
                <a:solidFill>
                  <a:schemeClr val="accent1">
                    <a:lumMod val="50000"/>
                  </a:schemeClr>
                </a:solidFill>
                <a:latin typeface="+mn-lt"/>
              </a:rPr>
              <a:t>Who We Are</a:t>
            </a:r>
            <a:endParaRPr lang="en-US" sz="4000" dirty="0">
              <a:solidFill>
                <a:schemeClr val="accent1">
                  <a:lumMod val="50000"/>
                </a:schemeClr>
              </a:solidFill>
              <a:latin typeface="+mn-lt"/>
            </a:endParaRPr>
          </a:p>
        </p:txBody>
      </p:sp>
      <p:sp>
        <p:nvSpPr>
          <p:cNvPr id="26" name="Subtitle 2">
            <a:extLst>
              <a:ext uri="{FF2B5EF4-FFF2-40B4-BE49-F238E27FC236}">
                <a16:creationId xmlns:a16="http://schemas.microsoft.com/office/drawing/2014/main" id="{77CD0B3B-178D-4D65-B3D8-30230B4D7AA4}"/>
              </a:ext>
            </a:extLst>
          </p:cNvPr>
          <p:cNvSpPr>
            <a:spLocks noGrp="1"/>
          </p:cNvSpPr>
          <p:nvPr>
            <p:ph type="subTitle" idx="1"/>
          </p:nvPr>
        </p:nvSpPr>
        <p:spPr>
          <a:xfrm>
            <a:off x="231308" y="1218034"/>
            <a:ext cx="6700186" cy="5191989"/>
          </a:xfrm>
        </p:spPr>
        <p:txBody>
          <a:bodyPr>
            <a:noAutofit/>
          </a:bodyPr>
          <a:lstStyle/>
          <a:p>
            <a:pPr algn="l"/>
            <a:r>
              <a:rPr lang="en-US" sz="2000" b="1" u="sng" dirty="0">
                <a:solidFill>
                  <a:srgbClr val="FF0000"/>
                </a:solidFill>
              </a:rPr>
              <a:t>Diverse Supplier Development Corporation </a:t>
            </a:r>
            <a:r>
              <a:rPr lang="en-US" sz="2000" b="1" dirty="0">
                <a:solidFill>
                  <a:srgbClr val="FF0000"/>
                </a:solidFill>
              </a:rPr>
              <a:t>(DSDC) </a:t>
            </a:r>
          </a:p>
          <a:p>
            <a:pPr marL="285750" indent="-285750" algn="l">
              <a:buClr>
                <a:srgbClr val="FF0000"/>
              </a:buClr>
              <a:buFont typeface="Arial" panose="020B0604020202020204" pitchFamily="34" charset="0"/>
              <a:buChar char="•"/>
            </a:pPr>
            <a:r>
              <a:rPr lang="en-US" sz="2200" dirty="0"/>
              <a:t>Began development in 2015 &amp; </a:t>
            </a:r>
            <a:r>
              <a:rPr lang="en-US" sz="2200" b="1" dirty="0"/>
              <a:t>formally established in 2017</a:t>
            </a:r>
          </a:p>
          <a:p>
            <a:pPr marL="285750" indent="-285750" algn="l">
              <a:buClr>
                <a:srgbClr val="FF0000"/>
              </a:buClr>
              <a:buFont typeface="Arial" panose="020B0604020202020204" pitchFamily="34" charset="0"/>
              <a:buChar char="•"/>
            </a:pPr>
            <a:r>
              <a:rPr lang="en-US" sz="2200" dirty="0"/>
              <a:t>Became a </a:t>
            </a:r>
            <a:r>
              <a:rPr lang="en-US" sz="2200" b="1" dirty="0"/>
              <a:t>Corporate &amp; SD/VOB Outreach Consultant</a:t>
            </a:r>
            <a:r>
              <a:rPr lang="en-US" sz="2200" dirty="0"/>
              <a:t> to the </a:t>
            </a:r>
            <a:r>
              <a:rPr lang="en-US" sz="2200" b="1" u="sng" dirty="0"/>
              <a:t>NVBDC</a:t>
            </a:r>
            <a:r>
              <a:rPr lang="en-US" sz="2200" dirty="0"/>
              <a:t> in 2017</a:t>
            </a:r>
          </a:p>
          <a:p>
            <a:pPr marL="285750" indent="-285750" algn="l">
              <a:buClr>
                <a:srgbClr val="FF0000"/>
              </a:buClr>
              <a:buFont typeface="Arial" panose="020B0604020202020204" pitchFamily="34" charset="0"/>
              <a:buChar char="•"/>
            </a:pPr>
            <a:r>
              <a:rPr lang="en-US" sz="2200" dirty="0"/>
              <a:t>Developed our </a:t>
            </a:r>
            <a:r>
              <a:rPr lang="en-US" sz="2200" b="1" dirty="0"/>
              <a:t>Vetted Bench™ Program </a:t>
            </a:r>
            <a:r>
              <a:rPr lang="en-US" sz="2200" dirty="0"/>
              <a:t>in late 2020</a:t>
            </a:r>
          </a:p>
          <a:p>
            <a:pPr algn="l"/>
            <a:r>
              <a:rPr lang="en-US" sz="2200" b="1" dirty="0"/>
              <a:t>Mission</a:t>
            </a:r>
            <a:r>
              <a:rPr lang="en-US" sz="2200" dirty="0"/>
              <a:t>: Serving as a </a:t>
            </a:r>
            <a:r>
              <a:rPr lang="en-US" sz="2200" b="1" dirty="0"/>
              <a:t>Guide to Educate &amp; Empower </a:t>
            </a:r>
            <a:r>
              <a:rPr lang="en-US" sz="2200" dirty="0"/>
              <a:t>all “SD/VOB-DBEs” to Succeed in the Private Sector Supplier Diversity Space with the Fortune 5,000 corporations</a:t>
            </a:r>
          </a:p>
          <a:p>
            <a:pPr algn="l"/>
            <a:r>
              <a:rPr lang="en-US" sz="2200" b="1" dirty="0"/>
              <a:t>Our Goal: </a:t>
            </a:r>
            <a:r>
              <a:rPr lang="en-US" sz="2200" dirty="0"/>
              <a:t>Bringing SD/VOBs </a:t>
            </a:r>
            <a:r>
              <a:rPr lang="en-US" sz="2200" b="1" dirty="0"/>
              <a:t>together with Corporations for procurement opportunities </a:t>
            </a:r>
            <a:r>
              <a:rPr lang="en-US" sz="2200" dirty="0"/>
              <a:t>by going both Upstream &amp; Downstream!</a:t>
            </a:r>
          </a:p>
        </p:txBody>
      </p:sp>
      <p:pic>
        <p:nvPicPr>
          <p:cNvPr id="27" name="Picture 26" descr="Text, logo&#10;&#10;Description automatically generated">
            <a:extLst>
              <a:ext uri="{FF2B5EF4-FFF2-40B4-BE49-F238E27FC236}">
                <a16:creationId xmlns:a16="http://schemas.microsoft.com/office/drawing/2014/main" id="{D939062D-F036-4EA8-BB40-5C1EDA3E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185" y="1450673"/>
            <a:ext cx="2496777" cy="887744"/>
          </a:xfrm>
          <a:prstGeom prst="rect">
            <a:avLst/>
          </a:prstGeom>
        </p:spPr>
      </p:pic>
      <p:sp>
        <p:nvSpPr>
          <p:cNvPr id="28" name="TextBox 27">
            <a:extLst>
              <a:ext uri="{FF2B5EF4-FFF2-40B4-BE49-F238E27FC236}">
                <a16:creationId xmlns:a16="http://schemas.microsoft.com/office/drawing/2014/main" id="{2548946A-3C12-4C43-82B7-7D0B2665D9C5}"/>
              </a:ext>
            </a:extLst>
          </p:cNvPr>
          <p:cNvSpPr txBox="1"/>
          <p:nvPr/>
        </p:nvSpPr>
        <p:spPr>
          <a:xfrm>
            <a:off x="8905727" y="2435595"/>
            <a:ext cx="3171973" cy="707886"/>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rPr>
              <a:t>Diverse Supplier Development Corporation</a:t>
            </a:r>
            <a:endParaRPr lang="en-US" sz="2000" b="1" dirty="0"/>
          </a:p>
        </p:txBody>
      </p:sp>
      <p:sp>
        <p:nvSpPr>
          <p:cNvPr id="3" name="Slide Number Placeholder 2">
            <a:extLst>
              <a:ext uri="{FF2B5EF4-FFF2-40B4-BE49-F238E27FC236}">
                <a16:creationId xmlns:a16="http://schemas.microsoft.com/office/drawing/2014/main" id="{C0451475-20F1-72FD-874F-FDC2F5D587D3}"/>
              </a:ext>
            </a:extLst>
          </p:cNvPr>
          <p:cNvSpPr>
            <a:spLocks noGrp="1"/>
          </p:cNvSpPr>
          <p:nvPr>
            <p:ph type="sldNum" sz="quarter" idx="12"/>
          </p:nvPr>
        </p:nvSpPr>
        <p:spPr/>
        <p:txBody>
          <a:bodyPr/>
          <a:lstStyle/>
          <a:p>
            <a:fld id="{06AF6B20-1BF1-433F-A9BF-9701ED43D771}" type="slidenum">
              <a:rPr lang="en-US" smtClean="0"/>
              <a:t>4</a:t>
            </a:fld>
            <a:endParaRPr lang="en-US"/>
          </a:p>
        </p:txBody>
      </p:sp>
      <p:pic>
        <p:nvPicPr>
          <p:cNvPr id="2" name="Graphic 1">
            <a:extLst>
              <a:ext uri="{FF2B5EF4-FFF2-40B4-BE49-F238E27FC236}">
                <a16:creationId xmlns:a16="http://schemas.microsoft.com/office/drawing/2014/main" id="{EDAE82BD-BA72-BB97-5444-4B814F01F9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3200" y="3663251"/>
            <a:ext cx="5651500" cy="2310452"/>
          </a:xfrm>
          <a:prstGeom prst="rect">
            <a:avLst/>
          </a:prstGeom>
        </p:spPr>
      </p:pic>
    </p:spTree>
    <p:extLst>
      <p:ext uri="{BB962C8B-B14F-4D97-AF65-F5344CB8AC3E}">
        <p14:creationId xmlns:p14="http://schemas.microsoft.com/office/powerpoint/2010/main" val="1005006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8670EEF0-AEA8-491C-A9CE-00C4CE5C0A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9798" y="0"/>
            <a:ext cx="5942202" cy="6858000"/>
          </a:xfrm>
          <a:prstGeom prst="rect">
            <a:avLst/>
          </a:prstGeom>
        </p:spPr>
      </p:pic>
      <p:sp>
        <p:nvSpPr>
          <p:cNvPr id="24" name="Title 1">
            <a:extLst>
              <a:ext uri="{FF2B5EF4-FFF2-40B4-BE49-F238E27FC236}">
                <a16:creationId xmlns:a16="http://schemas.microsoft.com/office/drawing/2014/main" id="{1216C50D-AAAA-4220-ACF8-C72CF7E7D6EA}"/>
              </a:ext>
            </a:extLst>
          </p:cNvPr>
          <p:cNvSpPr>
            <a:spLocks noGrp="1"/>
          </p:cNvSpPr>
          <p:nvPr>
            <p:ph type="ctrTitle"/>
          </p:nvPr>
        </p:nvSpPr>
        <p:spPr>
          <a:xfrm>
            <a:off x="652401" y="217170"/>
            <a:ext cx="2982339" cy="865968"/>
          </a:xfrm>
        </p:spPr>
        <p:txBody>
          <a:bodyPr>
            <a:noAutofit/>
          </a:bodyPr>
          <a:lstStyle/>
          <a:p>
            <a:pPr algn="l"/>
            <a:r>
              <a:rPr lang="en-US" sz="4000" b="1" dirty="0">
                <a:solidFill>
                  <a:schemeClr val="accent1">
                    <a:lumMod val="50000"/>
                  </a:schemeClr>
                </a:solidFill>
                <a:latin typeface="+mn-lt"/>
              </a:rPr>
              <a:t>Who We Are</a:t>
            </a:r>
            <a:endParaRPr lang="en-US" sz="4000" dirty="0">
              <a:solidFill>
                <a:schemeClr val="accent1">
                  <a:lumMod val="50000"/>
                </a:schemeClr>
              </a:solidFill>
              <a:latin typeface="+mn-lt"/>
            </a:endParaRPr>
          </a:p>
        </p:txBody>
      </p:sp>
      <p:sp>
        <p:nvSpPr>
          <p:cNvPr id="26" name="Subtitle 2">
            <a:extLst>
              <a:ext uri="{FF2B5EF4-FFF2-40B4-BE49-F238E27FC236}">
                <a16:creationId xmlns:a16="http://schemas.microsoft.com/office/drawing/2014/main" id="{77CD0B3B-178D-4D65-B3D8-30230B4D7AA4}"/>
              </a:ext>
            </a:extLst>
          </p:cNvPr>
          <p:cNvSpPr>
            <a:spLocks noGrp="1"/>
          </p:cNvSpPr>
          <p:nvPr>
            <p:ph type="subTitle" idx="1"/>
          </p:nvPr>
        </p:nvSpPr>
        <p:spPr>
          <a:xfrm>
            <a:off x="483224" y="1345286"/>
            <a:ext cx="6303032" cy="4268114"/>
          </a:xfrm>
        </p:spPr>
        <p:txBody>
          <a:bodyPr>
            <a:normAutofit fontScale="77500" lnSpcReduction="20000"/>
          </a:bodyPr>
          <a:lstStyle/>
          <a:p>
            <a:r>
              <a:rPr lang="en-US" sz="3300" b="1" u="sng" dirty="0">
                <a:solidFill>
                  <a:srgbClr val="FF0000"/>
                </a:solidFill>
              </a:rPr>
              <a:t>DeltaPoint Partners</a:t>
            </a:r>
          </a:p>
          <a:p>
            <a:pPr algn="l"/>
            <a:endParaRPr lang="en-US" sz="2000" dirty="0"/>
          </a:p>
          <a:p>
            <a:pPr marL="800100" lvl="1" indent="-342900" algn="l">
              <a:buFont typeface="Arial" panose="020B0604020202020204" pitchFamily="34" charset="0"/>
              <a:buChar char="•"/>
            </a:pPr>
            <a:r>
              <a:rPr lang="en-US" sz="3300" b="1" dirty="0"/>
              <a:t>WE SPECIALIZE IN HELPING BUSINESSES SUCCEED!</a:t>
            </a:r>
          </a:p>
          <a:p>
            <a:pPr lvl="1" algn="l"/>
            <a:endParaRPr lang="en-US" sz="3300" b="1" dirty="0"/>
          </a:p>
          <a:p>
            <a:pPr marL="800100" lvl="1" indent="-342900" algn="l">
              <a:buFont typeface="Arial" panose="020B0604020202020204" pitchFamily="34" charset="0"/>
              <a:buChar char="•"/>
            </a:pPr>
            <a:r>
              <a:rPr lang="en-US" sz="3300" b="1" dirty="0"/>
              <a:t>At </a:t>
            </a:r>
            <a:r>
              <a:rPr lang="en-US" sz="3300" b="1" dirty="0">
                <a:solidFill>
                  <a:srgbClr val="FF0000"/>
                </a:solidFill>
              </a:rPr>
              <a:t>DeltaPoint Partners </a:t>
            </a:r>
            <a:r>
              <a:rPr lang="en-US" sz="3300" b="1" dirty="0"/>
              <a:t>we bring a team of experienced executed level professionals </a:t>
            </a:r>
            <a:r>
              <a:rPr lang="en-US" sz="3300" dirty="0"/>
              <a:t>that</a:t>
            </a:r>
            <a:r>
              <a:rPr lang="en-US" sz="3300" b="1" dirty="0"/>
              <a:t> </a:t>
            </a:r>
            <a:r>
              <a:rPr lang="en-US" sz="3300" dirty="0"/>
              <a:t>specialize in helping businesses succeed by utilizing large private sector procurement opportunities and matching them with pre-qualified and certified Veteran / Diverse Suppliers.</a:t>
            </a:r>
          </a:p>
        </p:txBody>
      </p:sp>
      <p:pic>
        <p:nvPicPr>
          <p:cNvPr id="12" name="Picture 11" descr="Text&#10;&#10;Description automatically generated">
            <a:extLst>
              <a:ext uri="{FF2B5EF4-FFF2-40B4-BE49-F238E27FC236}">
                <a16:creationId xmlns:a16="http://schemas.microsoft.com/office/drawing/2014/main" id="{152BF582-FC57-9F6D-C727-CC6CC2454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312" y="2042576"/>
            <a:ext cx="2994230" cy="646398"/>
          </a:xfrm>
          <a:prstGeom prst="rect">
            <a:avLst/>
          </a:prstGeom>
        </p:spPr>
      </p:pic>
      <p:sp>
        <p:nvSpPr>
          <p:cNvPr id="3" name="Slide Number Placeholder 2">
            <a:extLst>
              <a:ext uri="{FF2B5EF4-FFF2-40B4-BE49-F238E27FC236}">
                <a16:creationId xmlns:a16="http://schemas.microsoft.com/office/drawing/2014/main" id="{A3B0173B-4A07-2D95-D5CD-33325346EFE2}"/>
              </a:ext>
            </a:extLst>
          </p:cNvPr>
          <p:cNvSpPr>
            <a:spLocks noGrp="1"/>
          </p:cNvSpPr>
          <p:nvPr>
            <p:ph type="sldNum" sz="quarter" idx="12"/>
          </p:nvPr>
        </p:nvSpPr>
        <p:spPr/>
        <p:txBody>
          <a:bodyPr/>
          <a:lstStyle/>
          <a:p>
            <a:fld id="{06AF6B20-1BF1-433F-A9BF-9701ED43D771}" type="slidenum">
              <a:rPr lang="en-US" smtClean="0"/>
              <a:t>5</a:t>
            </a:fld>
            <a:endParaRPr lang="en-US"/>
          </a:p>
        </p:txBody>
      </p:sp>
      <p:pic>
        <p:nvPicPr>
          <p:cNvPr id="2" name="Graphic 1">
            <a:extLst>
              <a:ext uri="{FF2B5EF4-FFF2-40B4-BE49-F238E27FC236}">
                <a16:creationId xmlns:a16="http://schemas.microsoft.com/office/drawing/2014/main" id="{31709AD7-DB73-FC89-64FE-C228ADC53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3200" y="3663251"/>
            <a:ext cx="5651500" cy="2310452"/>
          </a:xfrm>
          <a:prstGeom prst="rect">
            <a:avLst/>
          </a:prstGeom>
        </p:spPr>
      </p:pic>
    </p:spTree>
    <p:extLst>
      <p:ext uri="{BB962C8B-B14F-4D97-AF65-F5344CB8AC3E}">
        <p14:creationId xmlns:p14="http://schemas.microsoft.com/office/powerpoint/2010/main" val="39034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8670EEF0-AEA8-491C-A9CE-00C4CE5C0A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9798" y="0"/>
            <a:ext cx="5942202" cy="6858000"/>
          </a:xfrm>
          <a:prstGeom prst="rect">
            <a:avLst/>
          </a:prstGeom>
        </p:spPr>
      </p:pic>
      <p:sp>
        <p:nvSpPr>
          <p:cNvPr id="24" name="Title 1">
            <a:extLst>
              <a:ext uri="{FF2B5EF4-FFF2-40B4-BE49-F238E27FC236}">
                <a16:creationId xmlns:a16="http://schemas.microsoft.com/office/drawing/2014/main" id="{1216C50D-AAAA-4220-ACF8-C72CF7E7D6EA}"/>
              </a:ext>
            </a:extLst>
          </p:cNvPr>
          <p:cNvSpPr>
            <a:spLocks noGrp="1"/>
          </p:cNvSpPr>
          <p:nvPr>
            <p:ph type="ctrTitle"/>
          </p:nvPr>
        </p:nvSpPr>
        <p:spPr>
          <a:xfrm>
            <a:off x="652401" y="217170"/>
            <a:ext cx="3932299" cy="865968"/>
          </a:xfrm>
        </p:spPr>
        <p:txBody>
          <a:bodyPr>
            <a:noAutofit/>
          </a:bodyPr>
          <a:lstStyle/>
          <a:p>
            <a:pPr algn="l"/>
            <a:r>
              <a:rPr lang="en-US" sz="4000" b="1">
                <a:solidFill>
                  <a:schemeClr val="accent1">
                    <a:lumMod val="50000"/>
                  </a:schemeClr>
                </a:solidFill>
                <a:latin typeface="+mn-lt"/>
              </a:rPr>
              <a:t>What We Do</a:t>
            </a:r>
            <a:endParaRPr lang="en-US" sz="4000" dirty="0">
              <a:solidFill>
                <a:schemeClr val="accent1">
                  <a:lumMod val="50000"/>
                </a:schemeClr>
              </a:solidFill>
              <a:latin typeface="+mn-lt"/>
            </a:endParaRPr>
          </a:p>
        </p:txBody>
      </p:sp>
      <p:sp>
        <p:nvSpPr>
          <p:cNvPr id="26" name="Subtitle 2">
            <a:extLst>
              <a:ext uri="{FF2B5EF4-FFF2-40B4-BE49-F238E27FC236}">
                <a16:creationId xmlns:a16="http://schemas.microsoft.com/office/drawing/2014/main" id="{77CD0B3B-178D-4D65-B3D8-30230B4D7AA4}"/>
              </a:ext>
            </a:extLst>
          </p:cNvPr>
          <p:cNvSpPr>
            <a:spLocks noGrp="1"/>
          </p:cNvSpPr>
          <p:nvPr>
            <p:ph type="subTitle" idx="1"/>
          </p:nvPr>
        </p:nvSpPr>
        <p:spPr>
          <a:xfrm>
            <a:off x="483224" y="1216623"/>
            <a:ext cx="5942202" cy="5287415"/>
          </a:xfrm>
        </p:spPr>
        <p:txBody>
          <a:bodyPr>
            <a:normAutofit/>
          </a:bodyPr>
          <a:lstStyle/>
          <a:p>
            <a:pPr marL="342900" indent="-342900" algn="l">
              <a:buFont typeface="Arial" panose="020B0604020202020204" pitchFamily="34" charset="0"/>
              <a:buChar char="•"/>
            </a:pPr>
            <a:r>
              <a:rPr lang="en-US" dirty="0"/>
              <a:t>We are a fractional outsourced </a:t>
            </a:r>
            <a:r>
              <a:rPr lang="en-US" b="1" u="sng" dirty="0"/>
              <a:t>C-Suite</a:t>
            </a:r>
            <a:r>
              <a:rPr lang="en-US" dirty="0"/>
              <a:t> bringing </a:t>
            </a:r>
            <a:r>
              <a:rPr lang="en-US" b="1" dirty="0"/>
              <a:t>200+ years of business experience </a:t>
            </a:r>
            <a:r>
              <a:rPr lang="en-US" dirty="0"/>
              <a:t>over many businesses large and small.</a:t>
            </a:r>
          </a:p>
          <a:p>
            <a:pPr marL="342900" indent="-342900" algn="l">
              <a:buFont typeface="Arial" panose="020B0604020202020204" pitchFamily="34" charset="0"/>
              <a:buChar char="•"/>
            </a:pPr>
            <a:r>
              <a:rPr lang="en-US" dirty="0"/>
              <a:t>This experience is key to developing our </a:t>
            </a:r>
            <a:r>
              <a:rPr lang="en-US" b="1" u="sng" dirty="0"/>
              <a:t>Vetted Bench™ Program</a:t>
            </a:r>
          </a:p>
          <a:p>
            <a:pPr marL="342900" indent="-342900" algn="l">
              <a:buFont typeface="Arial" panose="020B0604020202020204" pitchFamily="34" charset="0"/>
              <a:buChar char="•"/>
            </a:pPr>
            <a:r>
              <a:rPr lang="en-US" dirty="0"/>
              <a:t>We are a fractional outsourced </a:t>
            </a:r>
            <a:r>
              <a:rPr lang="en-US" b="1" dirty="0"/>
              <a:t>fully stocked digital &amp; marketing team</a:t>
            </a:r>
            <a:r>
              <a:rPr lang="en-US" dirty="0"/>
              <a:t> with </a:t>
            </a:r>
            <a:r>
              <a:rPr lang="en-US" b="1" dirty="0"/>
              <a:t>100+ years of marketing and sales/ management experience </a:t>
            </a:r>
          </a:p>
          <a:p>
            <a:pPr marL="342900" indent="-342900" algn="l">
              <a:buFont typeface="Arial" panose="020B0604020202020204" pitchFamily="34" charset="0"/>
              <a:buChar char="•"/>
            </a:pPr>
            <a:r>
              <a:rPr lang="en-US" dirty="0"/>
              <a:t>We have all the necessary tools and resources </a:t>
            </a:r>
            <a:r>
              <a:rPr lang="en-US" b="1" dirty="0"/>
              <a:t>to bring massive awareness to our clients’ broad spectrum of potential customers including corporate America</a:t>
            </a:r>
          </a:p>
        </p:txBody>
      </p:sp>
      <p:pic>
        <p:nvPicPr>
          <p:cNvPr id="12" name="Picture 11" descr="Text&#10;&#10;Description automatically generated">
            <a:extLst>
              <a:ext uri="{FF2B5EF4-FFF2-40B4-BE49-F238E27FC236}">
                <a16:creationId xmlns:a16="http://schemas.microsoft.com/office/drawing/2014/main" id="{152BF582-FC57-9F6D-C727-CC6CC2454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546" y="2607740"/>
            <a:ext cx="2994230" cy="646398"/>
          </a:xfrm>
          <a:prstGeom prst="rect">
            <a:avLst/>
          </a:prstGeom>
        </p:spPr>
      </p:pic>
      <p:sp>
        <p:nvSpPr>
          <p:cNvPr id="3" name="Slide Number Placeholder 2">
            <a:extLst>
              <a:ext uri="{FF2B5EF4-FFF2-40B4-BE49-F238E27FC236}">
                <a16:creationId xmlns:a16="http://schemas.microsoft.com/office/drawing/2014/main" id="{A3B0173B-4A07-2D95-D5CD-33325346EFE2}"/>
              </a:ext>
            </a:extLst>
          </p:cNvPr>
          <p:cNvSpPr>
            <a:spLocks noGrp="1"/>
          </p:cNvSpPr>
          <p:nvPr>
            <p:ph type="sldNum" sz="quarter" idx="12"/>
          </p:nvPr>
        </p:nvSpPr>
        <p:spPr/>
        <p:txBody>
          <a:bodyPr/>
          <a:lstStyle/>
          <a:p>
            <a:fld id="{06AF6B20-1BF1-433F-A9BF-9701ED43D771}" type="slidenum">
              <a:rPr lang="en-US" smtClean="0"/>
              <a:t>6</a:t>
            </a:fld>
            <a:endParaRPr lang="en-US"/>
          </a:p>
        </p:txBody>
      </p:sp>
      <p:pic>
        <p:nvPicPr>
          <p:cNvPr id="2" name="Graphic 1">
            <a:extLst>
              <a:ext uri="{FF2B5EF4-FFF2-40B4-BE49-F238E27FC236}">
                <a16:creationId xmlns:a16="http://schemas.microsoft.com/office/drawing/2014/main" id="{31709AD7-DB73-FC89-64FE-C228ADC53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3200" y="3663251"/>
            <a:ext cx="5651500" cy="2310452"/>
          </a:xfrm>
          <a:prstGeom prst="rect">
            <a:avLst/>
          </a:prstGeom>
        </p:spPr>
      </p:pic>
      <p:pic>
        <p:nvPicPr>
          <p:cNvPr id="4" name="Picture 3" descr="Text, logo&#10;&#10;Description automatically generated">
            <a:extLst>
              <a:ext uri="{FF2B5EF4-FFF2-40B4-BE49-F238E27FC236}">
                <a16:creationId xmlns:a16="http://schemas.microsoft.com/office/drawing/2014/main" id="{FBA67775-F271-D0CE-3951-15478E60C0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9765" y="457542"/>
            <a:ext cx="2496777" cy="887744"/>
          </a:xfrm>
          <a:prstGeom prst="rect">
            <a:avLst/>
          </a:prstGeom>
        </p:spPr>
      </p:pic>
      <p:sp>
        <p:nvSpPr>
          <p:cNvPr id="5" name="TextBox 4">
            <a:extLst>
              <a:ext uri="{FF2B5EF4-FFF2-40B4-BE49-F238E27FC236}">
                <a16:creationId xmlns:a16="http://schemas.microsoft.com/office/drawing/2014/main" id="{EAFDF2C8-9422-F777-B103-0BEDDB70A0C8}"/>
              </a:ext>
            </a:extLst>
          </p:cNvPr>
          <p:cNvSpPr txBox="1"/>
          <p:nvPr/>
        </p:nvSpPr>
        <p:spPr>
          <a:xfrm>
            <a:off x="9299765" y="1400456"/>
            <a:ext cx="3171973" cy="707886"/>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rPr>
              <a:t>Diverse Supplier Development Corporation</a:t>
            </a:r>
            <a:endParaRPr lang="en-US" sz="2000" b="1" dirty="0"/>
          </a:p>
        </p:txBody>
      </p:sp>
    </p:spTree>
    <p:extLst>
      <p:ext uri="{BB962C8B-B14F-4D97-AF65-F5344CB8AC3E}">
        <p14:creationId xmlns:p14="http://schemas.microsoft.com/office/powerpoint/2010/main" val="3258654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95D7FC2D-A841-4095-9A79-11A9A35E9E26}"/>
              </a:ext>
            </a:extLst>
          </p:cNvPr>
          <p:cNvSpPr>
            <a:spLocks noGrp="1"/>
          </p:cNvSpPr>
          <p:nvPr>
            <p:ph type="ctrTitle"/>
          </p:nvPr>
        </p:nvSpPr>
        <p:spPr>
          <a:xfrm>
            <a:off x="732399" y="219163"/>
            <a:ext cx="6430401" cy="577018"/>
          </a:xfrm>
        </p:spPr>
        <p:txBody>
          <a:bodyPr>
            <a:noAutofit/>
          </a:bodyPr>
          <a:lstStyle/>
          <a:p>
            <a:pPr algn="l"/>
            <a:r>
              <a:rPr lang="en-US" sz="3600" dirty="0">
                <a:solidFill>
                  <a:srgbClr val="FF0000"/>
                </a:solidFill>
                <a:latin typeface="+mn-lt"/>
              </a:rPr>
              <a:t>DSDC-DPP Vetted Bench Program</a:t>
            </a:r>
          </a:p>
        </p:txBody>
      </p:sp>
      <p:sp>
        <p:nvSpPr>
          <p:cNvPr id="23" name="Subtitle 2">
            <a:extLst>
              <a:ext uri="{FF2B5EF4-FFF2-40B4-BE49-F238E27FC236}">
                <a16:creationId xmlns:a16="http://schemas.microsoft.com/office/drawing/2014/main" id="{D2E09A3D-D473-44D7-9EDF-403AC41E9F3E}"/>
              </a:ext>
            </a:extLst>
          </p:cNvPr>
          <p:cNvSpPr>
            <a:spLocks noGrp="1"/>
          </p:cNvSpPr>
          <p:nvPr>
            <p:ph type="subTitle" idx="1"/>
          </p:nvPr>
        </p:nvSpPr>
        <p:spPr>
          <a:xfrm>
            <a:off x="330075" y="845161"/>
            <a:ext cx="8996666" cy="2658092"/>
          </a:xfrm>
        </p:spPr>
        <p:txBody>
          <a:bodyPr numCol="1">
            <a:noAutofit/>
          </a:bodyPr>
          <a:lstStyle/>
          <a:p>
            <a:pPr>
              <a:lnSpc>
                <a:spcPct val="10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The Vetted Bench Program allows us </a:t>
            </a:r>
            <a:r>
              <a:rPr lang="en-US" sz="2000" b="1" u="sng" dirty="0">
                <a:latin typeface="Calibri" panose="020F0502020204030204" pitchFamily="34" charset="0"/>
                <a:ea typeface="Calibri" panose="020F0502020204030204" pitchFamily="34" charset="0"/>
                <a:cs typeface="Times New Roman" panose="02020603050405020304" pitchFamily="18" charset="0"/>
              </a:rPr>
              <a:t>to leverage and maximize NVBDC Certification!</a:t>
            </a:r>
          </a:p>
          <a:p>
            <a:pPr algn="l">
              <a:lnSpc>
                <a:spcPct val="100000"/>
              </a:lnSpc>
              <a:spcBef>
                <a:spcPts val="0"/>
              </a:spcBef>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To be included on the Vetted Bench SD/VOBs undergo a </a:t>
            </a:r>
            <a:r>
              <a:rPr lang="en-US" sz="2000" b="1" dirty="0">
                <a:latin typeface="Calibri" panose="020F0502020204030204" pitchFamily="34" charset="0"/>
                <a:ea typeface="Calibri" panose="020F0502020204030204" pitchFamily="34" charset="0"/>
                <a:cs typeface="Times New Roman" panose="02020603050405020304" pitchFamily="18" charset="0"/>
              </a:rPr>
              <a:t>required basic core assessment and screening process </a:t>
            </a:r>
            <a:r>
              <a:rPr lang="en-US" sz="2000" dirty="0">
                <a:latin typeface="Calibri" panose="020F0502020204030204" pitchFamily="34" charset="0"/>
                <a:ea typeface="Calibri" panose="020F0502020204030204" pitchFamily="34" charset="0"/>
                <a:cs typeface="Times New Roman" panose="02020603050405020304" pitchFamily="18" charset="0"/>
              </a:rPr>
              <a:t>to meet the needs of Corporate Procurement and Supplier Diversity Professionals</a:t>
            </a:r>
            <a:endParaRPr lang="en-US" sz="2000" b="1" dirty="0"/>
          </a:p>
          <a:p>
            <a:pPr algn="l">
              <a:lnSpc>
                <a:spcPct val="100000"/>
              </a:lnSpc>
              <a:spcBef>
                <a:spcPts val="0"/>
              </a:spcBef>
            </a:pPr>
            <a:endParaRPr lang="en-US" sz="1200" b="1" dirty="0">
              <a:ea typeface="Calibri" panose="020F0502020204030204" pitchFamily="34" charset="0"/>
              <a:cs typeface="Times New Roman" panose="02020603050405020304" pitchFamily="18" charset="0"/>
            </a:endParaRPr>
          </a:p>
          <a:p>
            <a:pPr algn="l">
              <a:lnSpc>
                <a:spcPct val="100000"/>
              </a:lnSpc>
              <a:spcBef>
                <a:spcPts val="0"/>
              </a:spcBef>
            </a:pPr>
            <a:r>
              <a:rPr lang="en-US" b="1" dirty="0">
                <a:ea typeface="Calibri" panose="020F0502020204030204" pitchFamily="34" charset="0"/>
                <a:cs typeface="Times New Roman" panose="02020603050405020304" pitchFamily="18" charset="0"/>
              </a:rPr>
              <a:t>The </a:t>
            </a:r>
            <a:r>
              <a:rPr lang="en-US" b="1" dirty="0">
                <a:solidFill>
                  <a:srgbClr val="FF0000"/>
                </a:solidFill>
                <a:ea typeface="Calibri" panose="020F0502020204030204" pitchFamily="34" charset="0"/>
                <a:cs typeface="Times New Roman" panose="02020603050405020304" pitchFamily="18" charset="0"/>
              </a:rPr>
              <a:t>Vetted Bench Program </a:t>
            </a:r>
            <a:r>
              <a:rPr lang="en-US" b="1" dirty="0">
                <a:ea typeface="Calibri" panose="020F0502020204030204" pitchFamily="34" charset="0"/>
                <a:cs typeface="Times New Roman" panose="02020603050405020304" pitchFamily="18" charset="0"/>
              </a:rPr>
              <a:t>is designed to assess and prepare the business readiness of SD/VOBs to be Contract Ready for Corporations by being:</a:t>
            </a:r>
            <a:endParaRPr lang="en-US" dirty="0"/>
          </a:p>
        </p:txBody>
      </p:sp>
      <p:pic>
        <p:nvPicPr>
          <p:cNvPr id="24" name="Picture 23" descr="Text, logo&#10;&#10;Description automatically generated">
            <a:extLst>
              <a:ext uri="{FF2B5EF4-FFF2-40B4-BE49-F238E27FC236}">
                <a16:creationId xmlns:a16="http://schemas.microsoft.com/office/drawing/2014/main" id="{ECFA3B5C-D5E1-4E51-A464-4D4929CD1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708" y="0"/>
            <a:ext cx="2496777" cy="887744"/>
          </a:xfrm>
          <a:prstGeom prst="rect">
            <a:avLst/>
          </a:prstGeom>
        </p:spPr>
      </p:pic>
      <p:pic>
        <p:nvPicPr>
          <p:cNvPr id="32" name="Picture 31" descr="Text&#10;&#10;Description automatically generated">
            <a:extLst>
              <a:ext uri="{FF2B5EF4-FFF2-40B4-BE49-F238E27FC236}">
                <a16:creationId xmlns:a16="http://schemas.microsoft.com/office/drawing/2014/main" id="{57DCFBB7-7567-4F99-844E-07A102C96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2151" y="6343061"/>
            <a:ext cx="1421763" cy="306932"/>
          </a:xfrm>
          <a:prstGeom prst="rect">
            <a:avLst/>
          </a:prstGeom>
        </p:spPr>
      </p:pic>
      <p:pic>
        <p:nvPicPr>
          <p:cNvPr id="33" name="Picture 32" descr="Logo, icon&#10;&#10;Description automatically generated">
            <a:extLst>
              <a:ext uri="{FF2B5EF4-FFF2-40B4-BE49-F238E27FC236}">
                <a16:creationId xmlns:a16="http://schemas.microsoft.com/office/drawing/2014/main" id="{05EBBA94-1ADD-4632-BC8A-B47578BC66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5730" y="6233533"/>
            <a:ext cx="1218784" cy="306932"/>
          </a:xfrm>
          <a:prstGeom prst="rect">
            <a:avLst/>
          </a:prstGeom>
        </p:spPr>
      </p:pic>
      <p:pic>
        <p:nvPicPr>
          <p:cNvPr id="36" name="Graphic 35">
            <a:extLst>
              <a:ext uri="{FF2B5EF4-FFF2-40B4-BE49-F238E27FC236}">
                <a16:creationId xmlns:a16="http://schemas.microsoft.com/office/drawing/2014/main" id="{06532D42-4CD7-400B-ACBA-B9E631FDF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0225" y="921087"/>
            <a:ext cx="4666055" cy="5936913"/>
          </a:xfrm>
          <a:prstGeom prst="rect">
            <a:avLst/>
          </a:prstGeom>
        </p:spPr>
      </p:pic>
      <p:sp>
        <p:nvSpPr>
          <p:cNvPr id="34" name="TextBox 33">
            <a:extLst>
              <a:ext uri="{FF2B5EF4-FFF2-40B4-BE49-F238E27FC236}">
                <a16:creationId xmlns:a16="http://schemas.microsoft.com/office/drawing/2014/main" id="{48F88420-D5C1-4BDC-9266-B745461D858C}"/>
              </a:ext>
            </a:extLst>
          </p:cNvPr>
          <p:cNvSpPr txBox="1"/>
          <p:nvPr/>
        </p:nvSpPr>
        <p:spPr>
          <a:xfrm>
            <a:off x="0" y="3574735"/>
            <a:ext cx="7359805" cy="2246769"/>
          </a:xfrm>
          <a:prstGeom prst="rect">
            <a:avLst/>
          </a:prstGeom>
          <a:solidFill>
            <a:schemeClr val="bg1"/>
          </a:solidFill>
        </p:spPr>
        <p:txBody>
          <a:bodyPr wrap="square" numCol="2" rtlCol="0">
            <a:spAutoFit/>
          </a:bodyPr>
          <a:lstStyle/>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Stable</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Profitable</a:t>
            </a:r>
            <a:endPar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Scalable</a:t>
            </a:r>
            <a:endPar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Sustainable</a:t>
            </a:r>
            <a:endParaRPr kumimoji="0" lang="en-US" sz="2000" b="1"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Third-party private </a:t>
            </a:r>
            <a:b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sector certified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Have a private sector friendly/compelling capability statement</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US" sz="2000" b="0" i="0" u="none" strike="noStrike" kern="0" cap="none" spc="0" normalizeH="0" baseline="0" noProof="0" dirty="0">
                <a:ln>
                  <a:noFill/>
                </a:ln>
                <a:solidFill>
                  <a:prstClr val="black"/>
                </a:solidFill>
                <a:effectLst/>
                <a:uLnTx/>
                <a:uFillTx/>
                <a:latin typeface="Calibri" panose="020F0502020204030204" pitchFamily="34" charset="0"/>
                <a:ea typeface="+mn-ea"/>
                <a:cs typeface="+mn-cs"/>
              </a:rPr>
              <a:t>Are contract ready, willing and able to work with Fortune 5,000 corporations</a:t>
            </a:r>
          </a:p>
        </p:txBody>
      </p:sp>
      <p:sp>
        <p:nvSpPr>
          <p:cNvPr id="3" name="Slide Number Placeholder 2">
            <a:extLst>
              <a:ext uri="{FF2B5EF4-FFF2-40B4-BE49-F238E27FC236}">
                <a16:creationId xmlns:a16="http://schemas.microsoft.com/office/drawing/2014/main" id="{9D3CB907-4D29-A402-B127-BF7FD6506F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F6B20-1BF1-433F-A9BF-9701ED43D77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Text&#10;&#10;Description automatically generated">
            <a:extLst>
              <a:ext uri="{FF2B5EF4-FFF2-40B4-BE49-F238E27FC236}">
                <a16:creationId xmlns:a16="http://schemas.microsoft.com/office/drawing/2014/main" id="{36D16FAB-60F8-AF4D-35DC-5F7749C1A9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499" y="5874140"/>
            <a:ext cx="2883007" cy="622387"/>
          </a:xfrm>
          <a:prstGeom prst="rect">
            <a:avLst/>
          </a:prstGeom>
        </p:spPr>
      </p:pic>
      <p:pic>
        <p:nvPicPr>
          <p:cNvPr id="2" name="Picture 1" descr="A picture containing text, graphics, graphic design, logo&#10;&#10;Description automatically generated">
            <a:extLst>
              <a:ext uri="{FF2B5EF4-FFF2-40B4-BE49-F238E27FC236}">
                <a16:creationId xmlns:a16="http://schemas.microsoft.com/office/drawing/2014/main" id="{AC95128E-2808-E97C-DDA6-A27342072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8186" y="5225946"/>
            <a:ext cx="2391325" cy="1594217"/>
          </a:xfrm>
          <a:prstGeom prst="rect">
            <a:avLst/>
          </a:prstGeom>
        </p:spPr>
      </p:pic>
    </p:spTree>
    <p:extLst>
      <p:ext uri="{BB962C8B-B14F-4D97-AF65-F5344CB8AC3E}">
        <p14:creationId xmlns:p14="http://schemas.microsoft.com/office/powerpoint/2010/main" val="352883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63062ADE-3BB1-4012-9C6C-234CCA6A16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4824" y="3061435"/>
            <a:ext cx="3763449" cy="3356096"/>
          </a:xfrm>
          <a:prstGeom prst="rect">
            <a:avLst/>
          </a:prstGeom>
        </p:spPr>
      </p:pic>
      <p:pic>
        <p:nvPicPr>
          <p:cNvPr id="17" name="Picture 16" descr="Text, logo&#10;&#10;Description automatically generated">
            <a:extLst>
              <a:ext uri="{FF2B5EF4-FFF2-40B4-BE49-F238E27FC236}">
                <a16:creationId xmlns:a16="http://schemas.microsoft.com/office/drawing/2014/main" id="{7193C018-2D00-4664-8FB9-03760FB7C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7023" y="5814"/>
            <a:ext cx="2496777" cy="887744"/>
          </a:xfrm>
          <a:prstGeom prst="rect">
            <a:avLst/>
          </a:prstGeom>
        </p:spPr>
      </p:pic>
      <p:sp>
        <p:nvSpPr>
          <p:cNvPr id="11" name="Title 1">
            <a:extLst>
              <a:ext uri="{FF2B5EF4-FFF2-40B4-BE49-F238E27FC236}">
                <a16:creationId xmlns:a16="http://schemas.microsoft.com/office/drawing/2014/main" id="{B7A477FE-CCB3-4EDD-A29F-7E43AE14B6E3}"/>
              </a:ext>
            </a:extLst>
          </p:cNvPr>
          <p:cNvSpPr txBox="1">
            <a:spLocks/>
          </p:cNvSpPr>
          <p:nvPr/>
        </p:nvSpPr>
        <p:spPr>
          <a:xfrm>
            <a:off x="278878" y="473717"/>
            <a:ext cx="8269861" cy="9588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accent1">
                    <a:lumMod val="50000"/>
                  </a:schemeClr>
                </a:solidFill>
                <a:latin typeface="+mn-lt"/>
              </a:rPr>
              <a:t>Pivot to the Private Sector</a:t>
            </a:r>
            <a:br>
              <a:rPr lang="en-US" sz="3600" b="1" dirty="0">
                <a:latin typeface="+mn-lt"/>
              </a:rPr>
            </a:br>
            <a:r>
              <a:rPr lang="en-US" sz="3600" dirty="0">
                <a:solidFill>
                  <a:srgbClr val="FF0000"/>
                </a:solidFill>
                <a:latin typeface="+mn-lt"/>
              </a:rPr>
              <a:t>Benefits of the Vetted Bench Program</a:t>
            </a:r>
          </a:p>
        </p:txBody>
      </p:sp>
      <p:graphicFrame>
        <p:nvGraphicFramePr>
          <p:cNvPr id="25" name="TextBox 20">
            <a:extLst>
              <a:ext uri="{FF2B5EF4-FFF2-40B4-BE49-F238E27FC236}">
                <a16:creationId xmlns:a16="http://schemas.microsoft.com/office/drawing/2014/main" id="{015AEF16-10FD-49F9-AB12-60BB8C6A18B7}"/>
              </a:ext>
            </a:extLst>
          </p:cNvPr>
          <p:cNvGraphicFramePr/>
          <p:nvPr/>
        </p:nvGraphicFramePr>
        <p:xfrm>
          <a:off x="262809" y="1549624"/>
          <a:ext cx="7737380" cy="505589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Slide Number Placeholder 2">
            <a:extLst>
              <a:ext uri="{FF2B5EF4-FFF2-40B4-BE49-F238E27FC236}">
                <a16:creationId xmlns:a16="http://schemas.microsoft.com/office/drawing/2014/main" id="{465922A1-9769-99E3-A4E2-1F1AFCED2E2D}"/>
              </a:ext>
            </a:extLst>
          </p:cNvPr>
          <p:cNvSpPr>
            <a:spLocks noGrp="1"/>
          </p:cNvSpPr>
          <p:nvPr>
            <p:ph type="sldNum" sz="quarter" idx="12"/>
          </p:nvPr>
        </p:nvSpPr>
        <p:spPr/>
        <p:txBody>
          <a:bodyPr/>
          <a:lstStyle/>
          <a:p>
            <a:fld id="{06AF6B20-1BF1-433F-A9BF-9701ED43D771}" type="slidenum">
              <a:rPr lang="en-US" smtClean="0"/>
              <a:t>8</a:t>
            </a:fld>
            <a:endParaRPr lang="en-US"/>
          </a:p>
        </p:txBody>
      </p:sp>
      <p:pic>
        <p:nvPicPr>
          <p:cNvPr id="5" name="Picture 4" descr="Text&#10;&#10;Description automatically generated">
            <a:extLst>
              <a:ext uri="{FF2B5EF4-FFF2-40B4-BE49-F238E27FC236}">
                <a16:creationId xmlns:a16="http://schemas.microsoft.com/office/drawing/2014/main" id="{7BBA0814-B0B2-F38F-DF5B-EEF13DC3BF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5266" y="927238"/>
            <a:ext cx="2883007" cy="622387"/>
          </a:xfrm>
          <a:prstGeom prst="rect">
            <a:avLst/>
          </a:prstGeom>
        </p:spPr>
      </p:pic>
      <p:pic>
        <p:nvPicPr>
          <p:cNvPr id="2" name="Picture 1" descr="A picture containing text, graphics, graphic design, logo&#10;&#10;Description automatically generated">
            <a:extLst>
              <a:ext uri="{FF2B5EF4-FFF2-40B4-BE49-F238E27FC236}">
                <a16:creationId xmlns:a16="http://schemas.microsoft.com/office/drawing/2014/main" id="{D5926674-0923-4B1F-E045-A3890D3449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6537" y="1387379"/>
            <a:ext cx="2391325" cy="1594217"/>
          </a:xfrm>
          <a:prstGeom prst="rect">
            <a:avLst/>
          </a:prstGeom>
        </p:spPr>
      </p:pic>
    </p:spTree>
    <p:extLst>
      <p:ext uri="{BB962C8B-B14F-4D97-AF65-F5344CB8AC3E}">
        <p14:creationId xmlns:p14="http://schemas.microsoft.com/office/powerpoint/2010/main" val="375558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83DA9655-78A7-4090-8FCE-D3156C4DA51F}"/>
              </a:ext>
            </a:extLst>
          </p:cNvPr>
          <p:cNvSpPr>
            <a:spLocks noGrp="1"/>
          </p:cNvSpPr>
          <p:nvPr>
            <p:ph type="ctrTitle"/>
          </p:nvPr>
        </p:nvSpPr>
        <p:spPr>
          <a:xfrm>
            <a:off x="409055" y="36151"/>
            <a:ext cx="7677444" cy="857191"/>
          </a:xfrm>
        </p:spPr>
        <p:txBody>
          <a:bodyPr>
            <a:noAutofit/>
          </a:bodyPr>
          <a:lstStyle/>
          <a:p>
            <a:pPr algn="l"/>
            <a:r>
              <a:rPr lang="en-US" sz="3600" b="1" dirty="0">
                <a:solidFill>
                  <a:srgbClr val="FF0000"/>
                </a:solidFill>
                <a:latin typeface="+mn-lt"/>
              </a:rPr>
              <a:t>Our </a:t>
            </a:r>
            <a:r>
              <a:rPr lang="en-US" sz="3600" b="1" dirty="0">
                <a:solidFill>
                  <a:schemeClr val="accent1">
                    <a:lumMod val="50000"/>
                  </a:schemeClr>
                </a:solidFill>
                <a:latin typeface="+mn-lt"/>
              </a:rPr>
              <a:t>“Downstream” </a:t>
            </a:r>
            <a:r>
              <a:rPr lang="en-US" sz="3600" b="1" dirty="0">
                <a:solidFill>
                  <a:srgbClr val="FF0000"/>
                </a:solidFill>
                <a:latin typeface="+mn-lt"/>
              </a:rPr>
              <a:t>Success Stories: </a:t>
            </a:r>
          </a:p>
        </p:txBody>
      </p:sp>
      <p:pic>
        <p:nvPicPr>
          <p:cNvPr id="27" name="Picture 26" descr="Text, logo&#10;&#10;Description automatically generated">
            <a:extLst>
              <a:ext uri="{FF2B5EF4-FFF2-40B4-BE49-F238E27FC236}">
                <a16:creationId xmlns:a16="http://schemas.microsoft.com/office/drawing/2014/main" id="{71D4A5DD-D6BE-4866-AE40-8413966F5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285" y="523981"/>
            <a:ext cx="2375700" cy="844694"/>
          </a:xfrm>
          <a:prstGeom prst="rect">
            <a:avLst/>
          </a:prstGeom>
        </p:spPr>
      </p:pic>
      <p:sp>
        <p:nvSpPr>
          <p:cNvPr id="28" name="TextBox 27">
            <a:extLst>
              <a:ext uri="{FF2B5EF4-FFF2-40B4-BE49-F238E27FC236}">
                <a16:creationId xmlns:a16="http://schemas.microsoft.com/office/drawing/2014/main" id="{834E6DDD-6599-41C8-9A2B-E36B9D5431E4}"/>
              </a:ext>
            </a:extLst>
          </p:cNvPr>
          <p:cNvSpPr txBox="1"/>
          <p:nvPr/>
        </p:nvSpPr>
        <p:spPr>
          <a:xfrm>
            <a:off x="9503337" y="1183458"/>
            <a:ext cx="2688663" cy="261610"/>
          </a:xfrm>
          <a:prstGeom prst="rect">
            <a:avLst/>
          </a:prstGeom>
          <a:noFill/>
        </p:spPr>
        <p:txBody>
          <a:bodyPr wrap="square" rtlCol="0">
            <a:spAutoFit/>
          </a:bodyPr>
          <a:lstStyle/>
          <a:p>
            <a:r>
              <a:rPr lang="en-US" sz="1100" b="1" dirty="0">
                <a:effectLst/>
                <a:latin typeface="Calibri" panose="020F0502020204030204" pitchFamily="34" charset="0"/>
                <a:ea typeface="Calibri" panose="020F0502020204030204" pitchFamily="34" charset="0"/>
              </a:rPr>
              <a:t>Diverse Supplier Development Corporation</a:t>
            </a:r>
            <a:endParaRPr lang="en-US" sz="1100" b="1" dirty="0"/>
          </a:p>
        </p:txBody>
      </p:sp>
      <p:sp>
        <p:nvSpPr>
          <p:cNvPr id="4" name="TextBox 3">
            <a:extLst>
              <a:ext uri="{FF2B5EF4-FFF2-40B4-BE49-F238E27FC236}">
                <a16:creationId xmlns:a16="http://schemas.microsoft.com/office/drawing/2014/main" id="{A00BB58B-919A-4277-ACD3-7151D52F1456}"/>
              </a:ext>
            </a:extLst>
          </p:cNvPr>
          <p:cNvSpPr txBox="1"/>
          <p:nvPr/>
        </p:nvSpPr>
        <p:spPr>
          <a:xfrm>
            <a:off x="409055" y="914044"/>
            <a:ext cx="8112822" cy="1015663"/>
          </a:xfrm>
          <a:prstGeom prst="rect">
            <a:avLst/>
          </a:prstGeom>
          <a:noFill/>
        </p:spPr>
        <p:txBody>
          <a:bodyPr wrap="square" rtlCol="0">
            <a:spAutoFit/>
          </a:bodyPr>
          <a:lstStyle/>
          <a:p>
            <a:r>
              <a:rPr lang="en-US" sz="2000" dirty="0"/>
              <a:t>Since 2018, we have proactively solicited more than </a:t>
            </a:r>
            <a:r>
              <a:rPr lang="en-US" sz="2000" b="1" dirty="0"/>
              <a:t>1,880 separate “Downstream” product and service procurement opportunities </a:t>
            </a:r>
            <a:r>
              <a:rPr lang="en-US" sz="2000" dirty="0"/>
              <a:t>seeking DBE Suppliers from </a:t>
            </a:r>
            <a:r>
              <a:rPr lang="en-US" sz="2000" b="1" dirty="0"/>
              <a:t>100+ different corporations</a:t>
            </a:r>
            <a:r>
              <a:rPr lang="en-US" sz="2000" dirty="0"/>
              <a:t>, including the likes of:</a:t>
            </a:r>
          </a:p>
        </p:txBody>
      </p:sp>
      <p:sp>
        <p:nvSpPr>
          <p:cNvPr id="5" name="TextBox 4">
            <a:extLst>
              <a:ext uri="{FF2B5EF4-FFF2-40B4-BE49-F238E27FC236}">
                <a16:creationId xmlns:a16="http://schemas.microsoft.com/office/drawing/2014/main" id="{8A872664-031B-42BD-88C3-D5DEFBCC58E9}"/>
              </a:ext>
            </a:extLst>
          </p:cNvPr>
          <p:cNvSpPr txBox="1"/>
          <p:nvPr/>
        </p:nvSpPr>
        <p:spPr>
          <a:xfrm>
            <a:off x="489955" y="2250902"/>
            <a:ext cx="7787718" cy="2862322"/>
          </a:xfrm>
          <a:prstGeom prst="rect">
            <a:avLst/>
          </a:prstGeom>
          <a:noFill/>
        </p:spPr>
        <p:txBody>
          <a:bodyPr wrap="square" numCol="2" rtlCol="0">
            <a:spAutoFit/>
          </a:bodyPr>
          <a:lstStyle/>
          <a:p>
            <a:pPr marL="342900" indent="-342900">
              <a:buFont typeface="+mj-lt"/>
              <a:buAutoNum type="arabicPeriod"/>
            </a:pPr>
            <a:r>
              <a:rPr lang="en-US" sz="2000" dirty="0"/>
              <a:t>Abbott</a:t>
            </a:r>
          </a:p>
          <a:p>
            <a:pPr marL="342900" indent="-342900">
              <a:buFont typeface="+mj-lt"/>
              <a:buAutoNum type="arabicPeriod"/>
            </a:pPr>
            <a:r>
              <a:rPr lang="en-US" sz="2000" dirty="0"/>
              <a:t>Accenture</a:t>
            </a:r>
          </a:p>
          <a:p>
            <a:pPr marL="342900" indent="-342900">
              <a:buFont typeface="+mj-lt"/>
              <a:buAutoNum type="arabicPeriod"/>
            </a:pPr>
            <a:r>
              <a:rPr lang="en-US" sz="2000" dirty="0"/>
              <a:t>AT&amp;T </a:t>
            </a:r>
          </a:p>
          <a:p>
            <a:pPr marL="342900" indent="-342900">
              <a:buFont typeface="+mj-lt"/>
              <a:buAutoNum type="arabicPeriod"/>
            </a:pPr>
            <a:r>
              <a:rPr lang="en-US" sz="2000" dirty="0"/>
              <a:t>Best Buy</a:t>
            </a:r>
          </a:p>
          <a:p>
            <a:pPr marL="342900" indent="-342900">
              <a:buFont typeface="+mj-lt"/>
              <a:buAutoNum type="arabicPeriod"/>
            </a:pPr>
            <a:r>
              <a:rPr lang="en-US" sz="2000" dirty="0"/>
              <a:t>Boeing</a:t>
            </a:r>
          </a:p>
          <a:p>
            <a:pPr marL="342900" indent="-342900">
              <a:buFont typeface="+mj-lt"/>
              <a:buAutoNum type="arabicPeriod"/>
            </a:pPr>
            <a:r>
              <a:rPr lang="en-US" sz="2000" dirty="0"/>
              <a:t>Capital One (more than 80)</a:t>
            </a:r>
          </a:p>
          <a:p>
            <a:pPr marL="342900" indent="-342900">
              <a:buFont typeface="+mj-lt"/>
              <a:buAutoNum type="arabicPeriod"/>
            </a:pPr>
            <a:r>
              <a:rPr lang="en-US" sz="2000" dirty="0"/>
              <a:t>Disney (current opportunities)</a:t>
            </a:r>
          </a:p>
          <a:p>
            <a:pPr marL="342900" indent="-342900">
              <a:buFont typeface="+mj-lt"/>
              <a:buAutoNum type="arabicPeriod"/>
            </a:pPr>
            <a:r>
              <a:rPr lang="en-US" sz="2000" dirty="0"/>
              <a:t>Dupont</a:t>
            </a:r>
          </a:p>
          <a:p>
            <a:endParaRPr lang="en-US" sz="2000" dirty="0"/>
          </a:p>
          <a:p>
            <a:pPr marL="457200" indent="-457200">
              <a:buFont typeface="+mj-lt"/>
              <a:buAutoNum type="arabicPeriod" startAt="9"/>
            </a:pPr>
            <a:r>
              <a:rPr lang="en-US" sz="2000" dirty="0"/>
              <a:t>General Dynamics </a:t>
            </a:r>
          </a:p>
          <a:p>
            <a:pPr marL="457200" indent="-457200">
              <a:buFont typeface="+mj-lt"/>
              <a:buAutoNum type="arabicPeriod" startAt="9"/>
            </a:pPr>
            <a:r>
              <a:rPr lang="en-US" sz="2000" dirty="0"/>
              <a:t>Hallmark</a:t>
            </a:r>
          </a:p>
          <a:p>
            <a:pPr marL="342900" indent="-342900">
              <a:buFont typeface="+mj-lt"/>
              <a:buAutoNum type="arabicPeriod" startAt="9"/>
            </a:pPr>
            <a:r>
              <a:rPr lang="en-US" sz="2000" dirty="0"/>
              <a:t>  Medtronic</a:t>
            </a:r>
          </a:p>
          <a:p>
            <a:pPr marL="342900" indent="-342900">
              <a:buFont typeface="+mj-lt"/>
              <a:buAutoNum type="arabicPeriod" startAt="9"/>
            </a:pPr>
            <a:r>
              <a:rPr lang="en-US" sz="2000" dirty="0"/>
              <a:t>  NFL for the Super Bowls</a:t>
            </a:r>
          </a:p>
          <a:p>
            <a:pPr marL="342900" indent="-342900">
              <a:buFont typeface="+mj-lt"/>
              <a:buAutoNum type="arabicPeriod" startAt="9"/>
            </a:pPr>
            <a:r>
              <a:rPr lang="en-US" sz="2000" dirty="0"/>
              <a:t>  Target</a:t>
            </a:r>
          </a:p>
          <a:p>
            <a:pPr marL="342900" indent="-342900">
              <a:buFont typeface="+mj-lt"/>
              <a:buAutoNum type="arabicPeriod" startAt="9"/>
            </a:pPr>
            <a:r>
              <a:rPr lang="en-US" sz="2000" dirty="0"/>
              <a:t>  T-Mobile</a:t>
            </a:r>
          </a:p>
          <a:p>
            <a:pPr marL="342900" indent="-342900">
              <a:buFont typeface="+mj-lt"/>
              <a:buAutoNum type="arabicPeriod" startAt="9"/>
            </a:pPr>
            <a:r>
              <a:rPr lang="en-US" sz="2000" dirty="0"/>
              <a:t>  UNFI</a:t>
            </a:r>
          </a:p>
          <a:p>
            <a:pPr marL="342900" indent="-342900">
              <a:buFont typeface="+mj-lt"/>
              <a:buAutoNum type="arabicPeriod" startAt="9"/>
            </a:pPr>
            <a:r>
              <a:rPr lang="en-US" sz="2000" dirty="0"/>
              <a:t>  UnitedHealth Group</a:t>
            </a:r>
          </a:p>
        </p:txBody>
      </p:sp>
      <p:sp>
        <p:nvSpPr>
          <p:cNvPr id="3" name="TextBox 2">
            <a:extLst>
              <a:ext uri="{FF2B5EF4-FFF2-40B4-BE49-F238E27FC236}">
                <a16:creationId xmlns:a16="http://schemas.microsoft.com/office/drawing/2014/main" id="{D12E618B-FDE7-456D-B347-EAB01D72BA5F}"/>
              </a:ext>
            </a:extLst>
          </p:cNvPr>
          <p:cNvSpPr txBox="1"/>
          <p:nvPr/>
        </p:nvSpPr>
        <p:spPr>
          <a:xfrm>
            <a:off x="489955" y="5352319"/>
            <a:ext cx="9983281" cy="461665"/>
          </a:xfrm>
          <a:prstGeom prst="rect">
            <a:avLst/>
          </a:prstGeom>
          <a:noFill/>
        </p:spPr>
        <p:txBody>
          <a:bodyPr wrap="square" rtlCol="0">
            <a:spAutoFit/>
          </a:bodyPr>
          <a:lstStyle/>
          <a:p>
            <a:pPr algn="ctr"/>
            <a:r>
              <a:rPr lang="en-US" sz="2400" b="1" dirty="0"/>
              <a:t>So far in 2024, we worked on </a:t>
            </a:r>
            <a:r>
              <a:rPr lang="en-US" sz="2400" b="1" u="sng" dirty="0"/>
              <a:t>642</a:t>
            </a:r>
            <a:r>
              <a:rPr lang="en-US" sz="2400" b="1" dirty="0"/>
              <a:t> “Downstream” opportunities!</a:t>
            </a:r>
          </a:p>
        </p:txBody>
      </p:sp>
      <p:sp>
        <p:nvSpPr>
          <p:cNvPr id="6" name="Slide Number Placeholder 5">
            <a:extLst>
              <a:ext uri="{FF2B5EF4-FFF2-40B4-BE49-F238E27FC236}">
                <a16:creationId xmlns:a16="http://schemas.microsoft.com/office/drawing/2014/main" id="{EB237A4D-5B29-C522-625F-FD557AB43560}"/>
              </a:ext>
            </a:extLst>
          </p:cNvPr>
          <p:cNvSpPr>
            <a:spLocks noGrp="1"/>
          </p:cNvSpPr>
          <p:nvPr>
            <p:ph type="sldNum" sz="quarter" idx="12"/>
          </p:nvPr>
        </p:nvSpPr>
        <p:spPr/>
        <p:txBody>
          <a:bodyPr/>
          <a:lstStyle/>
          <a:p>
            <a:fld id="{06AF6B20-1BF1-433F-A9BF-9701ED43D771}" type="slidenum">
              <a:rPr lang="en-US" smtClean="0"/>
              <a:t>9</a:t>
            </a:fld>
            <a:endParaRPr lang="en-US"/>
          </a:p>
        </p:txBody>
      </p:sp>
      <p:pic>
        <p:nvPicPr>
          <p:cNvPr id="8" name="Picture 7" descr="Text&#10;&#10;Description automatically generated">
            <a:extLst>
              <a:ext uri="{FF2B5EF4-FFF2-40B4-BE49-F238E27FC236}">
                <a16:creationId xmlns:a16="http://schemas.microsoft.com/office/drawing/2014/main" id="{E71B22FB-A6F4-9986-E339-B819A9168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845" y="3308503"/>
            <a:ext cx="2743200" cy="592205"/>
          </a:xfrm>
          <a:prstGeom prst="rect">
            <a:avLst/>
          </a:prstGeom>
        </p:spPr>
      </p:pic>
    </p:spTree>
    <p:extLst>
      <p:ext uri="{BB962C8B-B14F-4D97-AF65-F5344CB8AC3E}">
        <p14:creationId xmlns:p14="http://schemas.microsoft.com/office/powerpoint/2010/main" val="4256530139"/>
      </p:ext>
    </p:extLst>
  </p:cSld>
  <p:clrMapOvr>
    <a:masterClrMapping/>
  </p:clrMapOvr>
</p:sld>
</file>

<file path=ppt/theme/theme1.xml><?xml version="1.0" encoding="utf-8"?>
<a:theme xmlns:a="http://schemas.openxmlformats.org/drawingml/2006/main" name="Mast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9232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9360</TotalTime>
  <Words>1815</Words>
  <Application>Microsoft Office PowerPoint</Application>
  <PresentationFormat>Widescreen</PresentationFormat>
  <Paragraphs>237</Paragraphs>
  <Slides>31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Big Shoulders Inline Text Extra</vt:lpstr>
      <vt:lpstr>Arial</vt:lpstr>
      <vt:lpstr>Agency FB</vt:lpstr>
      <vt:lpstr>Roboto Bold</vt:lpstr>
      <vt:lpstr>Aileron Bold</vt:lpstr>
      <vt:lpstr>Calibri</vt:lpstr>
      <vt:lpstr>Roboto</vt:lpstr>
      <vt:lpstr>Lato</vt:lpstr>
      <vt:lpstr>Aileron Heavy</vt:lpstr>
      <vt:lpstr>Poppins Medium</vt:lpstr>
      <vt:lpstr>Master Slide</vt:lpstr>
      <vt:lpstr>PowerPoint Presentation</vt:lpstr>
      <vt:lpstr>PowerPoint Presentation</vt:lpstr>
      <vt:lpstr>PowerPoint Presentation</vt:lpstr>
      <vt:lpstr>Who We Are</vt:lpstr>
      <vt:lpstr>Who We Are</vt:lpstr>
      <vt:lpstr>What We Do</vt:lpstr>
      <vt:lpstr>DSDC-DPP Vetted Bench Program</vt:lpstr>
      <vt:lpstr>PowerPoint Presentation</vt:lpstr>
      <vt:lpstr>Our “Downstream” Success Stories: </vt:lpstr>
      <vt:lpstr>Our “Upstream” Outreach Statistics</vt:lpstr>
      <vt:lpstr>Thank You for Attending! Please feel free to contact us for additional information.</vt:lpstr>
      <vt:lpstr>PowerPoint Presentation</vt:lpstr>
      <vt:lpstr>Introduction to Nana Fund</vt:lpstr>
      <vt:lpstr>Our Mission</vt:lpstr>
      <vt:lpstr>Why Nana Fund?</vt:lpstr>
      <vt:lpstr>How Nana Fund Works</vt:lpstr>
      <vt:lpstr>Getting  Started</vt:lpstr>
      <vt:lpstr>Grants: Free Money</vt:lpstr>
      <vt:lpstr>Support Programs: Four Categories</vt:lpstr>
      <vt:lpstr>Loans: Fuel for Your Business</vt:lpstr>
      <vt:lpstr>Stay Informed with Nana Fund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Paul  Edelstein</cp:lastModifiedBy>
  <cp:revision>678</cp:revision>
  <dcterms:created xsi:type="dcterms:W3CDTF">2021-01-14T08:18:08Z</dcterms:created>
  <dcterms:modified xsi:type="dcterms:W3CDTF">2024-08-26T17:20:21Z</dcterms:modified>
</cp:coreProperties>
</file>