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71" r:id="rId2"/>
    <p:sldId id="272" r:id="rId3"/>
    <p:sldId id="2147376199" r:id="rId4"/>
    <p:sldId id="275" r:id="rId5"/>
    <p:sldId id="302" r:id="rId6"/>
    <p:sldId id="2147376200" r:id="rId7"/>
    <p:sldId id="295" r:id="rId8"/>
    <p:sldId id="458" r:id="rId9"/>
    <p:sldId id="317" r:id="rId10"/>
    <p:sldId id="698" r:id="rId11"/>
    <p:sldId id="2147376207" r:id="rId12"/>
    <p:sldId id="2147376208" r:id="rId13"/>
    <p:sldId id="2147376209" r:id="rId14"/>
    <p:sldId id="2147376210" r:id="rId15"/>
    <p:sldId id="2147376228" r:id="rId16"/>
    <p:sldId id="2147376211" r:id="rId17"/>
    <p:sldId id="2147376229" r:id="rId18"/>
    <p:sldId id="2147376212" r:id="rId19"/>
    <p:sldId id="2147376213" r:id="rId20"/>
    <p:sldId id="2147376214" r:id="rId21"/>
    <p:sldId id="2147376215" r:id="rId22"/>
    <p:sldId id="2147376216" r:id="rId23"/>
    <p:sldId id="2147376217" r:id="rId24"/>
    <p:sldId id="2147376218" r:id="rId25"/>
    <p:sldId id="2147376219" r:id="rId26"/>
    <p:sldId id="2147376220" r:id="rId27"/>
    <p:sldId id="2147376221" r:id="rId28"/>
    <p:sldId id="2147376222" r:id="rId29"/>
    <p:sldId id="2147376223" r:id="rId30"/>
    <p:sldId id="2147376224" r:id="rId31"/>
    <p:sldId id="2147376225" r:id="rId32"/>
    <p:sldId id="315" r:id="rId33"/>
    <p:sldId id="430" r:id="rId34"/>
    <p:sldId id="429" r:id="rId35"/>
    <p:sldId id="334" r:id="rId36"/>
    <p:sldId id="335" r:id="rId37"/>
    <p:sldId id="336" r:id="rId38"/>
    <p:sldId id="337" r:id="rId39"/>
    <p:sldId id="31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03651E-E9C7-3985-FCB6-56E96D00A018}" name="Ann Sadler" initials="AS" userId="S::madmin@thequellgroup.onmicrosoft.com::f7844650-0710-4308-9679-bee8cd71ff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66A"/>
    <a:srgbClr val="04177A"/>
    <a:srgbClr val="C00000"/>
    <a:srgbClr val="002060"/>
    <a:srgbClr val="FC962F"/>
    <a:srgbClr val="FCA708"/>
    <a:srgbClr val="FC8605"/>
    <a:srgbClr val="910000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BD0"/>
          </a:solidFill>
        </a:fill>
      </a:tcStyle>
    </a:wholeTbl>
    <a:band2H>
      <a:tcTxStyle/>
      <a:tcStyle>
        <a:tcBdr/>
        <a:fill>
          <a:solidFill>
            <a:srgbClr val="EBE7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bevel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DDE"/>
          </a:solidFill>
        </a:fill>
      </a:tcStyle>
    </a:wholeTbl>
    <a:band2H>
      <a:tcTxStyle/>
      <a:tcStyle>
        <a:tcBdr/>
        <a:fill>
          <a:solidFill>
            <a:srgbClr val="EAE8E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0"/>
    <p:restoredTop sz="89660"/>
  </p:normalViewPr>
  <p:slideViewPr>
    <p:cSldViewPr snapToGrid="0" snapToObjects="1" showGuides="1">
      <p:cViewPr varScale="1">
        <p:scale>
          <a:sx n="86" d="100"/>
          <a:sy n="86" d="100"/>
        </p:scale>
        <p:origin x="232" y="8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1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1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5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BC98DD5-C530-2111-0E32-1B462272D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3E5247A-1DCC-4B37-CA39-0D95A076D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4726C-4120-3370-140E-192A40715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6632" y="1377324"/>
            <a:ext cx="6961212" cy="47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758625" y="5605425"/>
            <a:ext cx="3158490" cy="1243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1CED8DA0-6C66-0B41-965A-B5F8CEC59E5D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8DC94D-B716-8F49-A8B3-7F99B5E0B9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79664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000207" y="1989800"/>
            <a:ext cx="2860896" cy="286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2" name="Group">
            <a:extLst>
              <a:ext uri="{FF2B5EF4-FFF2-40B4-BE49-F238E27FC236}">
                <a16:creationId xmlns:a16="http://schemas.microsoft.com/office/drawing/2014/main" id="{E25548DC-BC20-B749-8686-FC2B1C607C56}"/>
              </a:ext>
            </a:extLst>
          </p:cNvPr>
          <p:cNvGrpSpPr/>
          <p:nvPr userDrawn="1"/>
        </p:nvGrpSpPr>
        <p:grpSpPr>
          <a:xfrm>
            <a:off x="9030346" y="3429000"/>
            <a:ext cx="1479429" cy="1429230"/>
            <a:chOff x="0" y="0"/>
            <a:chExt cx="1443037" cy="1838325"/>
          </a:xfrm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D09D7190-3575-404B-B967-62E71CE4EE1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Triangle">
              <a:extLst>
                <a:ext uri="{FF2B5EF4-FFF2-40B4-BE49-F238E27FC236}">
                  <a16:creationId xmlns:a16="http://schemas.microsoft.com/office/drawing/2014/main" id="{7BDDFED2-2281-BD4D-B19A-65BF66F54F1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084384" y="2050593"/>
            <a:ext cx="2724447" cy="267000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1938" y="2128788"/>
            <a:ext cx="2569351" cy="2480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B3A9C-ABE0-CB49-BC7D-AF11668D2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413" y="1958975"/>
            <a:ext cx="5553075" cy="288607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CBA001B-619C-8549-9684-8C82F257A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975405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77749" y="2474113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368068" y="246227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569747" y="246922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" name="Group">
            <a:extLst>
              <a:ext uri="{FF2B5EF4-FFF2-40B4-BE49-F238E27FC236}">
                <a16:creationId xmlns:a16="http://schemas.microsoft.com/office/drawing/2014/main" id="{74A6BF30-3C3F-B64A-BBF7-E878F1CC8369}"/>
              </a:ext>
            </a:extLst>
          </p:cNvPr>
          <p:cNvGrpSpPr/>
          <p:nvPr userDrawn="1"/>
        </p:nvGrpSpPr>
        <p:grpSpPr>
          <a:xfrm>
            <a:off x="7920173" y="3199416"/>
            <a:ext cx="875744" cy="1115634"/>
            <a:chOff x="0" y="0"/>
            <a:chExt cx="1443037" cy="1838325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83579A96-56AC-0045-93BD-F5615E0BB39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riangle">
              <a:extLst>
                <a:ext uri="{FF2B5EF4-FFF2-40B4-BE49-F238E27FC236}">
                  <a16:creationId xmlns:a16="http://schemas.microsoft.com/office/drawing/2014/main" id="{D039D404-E10F-B640-A174-F1C30BB885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442493" y="246671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3560" y="262311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629405" y="254360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9709" y="261434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5110" y="26056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ABA74-D606-3946-AFE8-67A9793E9C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890" y="449426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93F59B9-8E00-D748-B3CB-514DF43C7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6271" y="4491764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DC38BF7-EA4F-BD4B-96F6-665AA606D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7950" y="448485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313A624-9099-9E43-B6E2-BFF26E51C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0695" y="4481358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F9CDB413-4B7E-A242-ACD1-370B99C4DCCC}"/>
              </a:ext>
            </a:extLst>
          </p:cNvPr>
          <p:cNvGrpSpPr/>
          <p:nvPr userDrawn="1"/>
        </p:nvGrpSpPr>
        <p:grpSpPr>
          <a:xfrm>
            <a:off x="10793392" y="3196109"/>
            <a:ext cx="875744" cy="1115634"/>
            <a:chOff x="0" y="0"/>
            <a:chExt cx="1443037" cy="1838325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CAC42F2-FD83-784F-A6AF-F20FDAC7D3A3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Triangle">
              <a:extLst>
                <a:ext uri="{FF2B5EF4-FFF2-40B4-BE49-F238E27FC236}">
                  <a16:creationId xmlns:a16="http://schemas.microsoft.com/office/drawing/2014/main" id="{1F363A17-57AC-C544-A5E9-34094EE0C1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94763" y="252750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4A267878-FB33-CC4F-81E4-D8EAD8FBBC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61713" y="260363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49" name="Group">
            <a:extLst>
              <a:ext uri="{FF2B5EF4-FFF2-40B4-BE49-F238E27FC236}">
                <a16:creationId xmlns:a16="http://schemas.microsoft.com/office/drawing/2014/main" id="{0493BEB5-74CA-B249-A9D7-2B6FCA85117F}"/>
              </a:ext>
            </a:extLst>
          </p:cNvPr>
          <p:cNvGrpSpPr/>
          <p:nvPr userDrawn="1"/>
        </p:nvGrpSpPr>
        <p:grpSpPr>
          <a:xfrm>
            <a:off x="4713195" y="3193602"/>
            <a:ext cx="875744" cy="1115634"/>
            <a:chOff x="0" y="0"/>
            <a:chExt cx="1443037" cy="183832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C4F4F218-C2AC-BF42-B906-E0FC612CD7D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Triangle">
              <a:extLst>
                <a:ext uri="{FF2B5EF4-FFF2-40B4-BE49-F238E27FC236}">
                  <a16:creationId xmlns:a16="http://schemas.microsoft.com/office/drawing/2014/main" id="{89095D46-2E92-0F45-A2C3-93AEC130997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429489" y="253189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85805F40-8526-1946-AF43-5DF856CA0F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500185" y="261126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57" name="Group">
            <a:extLst>
              <a:ext uri="{FF2B5EF4-FFF2-40B4-BE49-F238E27FC236}">
                <a16:creationId xmlns:a16="http://schemas.microsoft.com/office/drawing/2014/main" id="{CB3D22A3-6F81-5D44-970A-3C873A93D78F}"/>
              </a:ext>
            </a:extLst>
          </p:cNvPr>
          <p:cNvGrpSpPr/>
          <p:nvPr userDrawn="1"/>
        </p:nvGrpSpPr>
        <p:grpSpPr>
          <a:xfrm>
            <a:off x="1637586" y="3207919"/>
            <a:ext cx="875744" cy="1115634"/>
            <a:chOff x="0" y="0"/>
            <a:chExt cx="1443037" cy="1838325"/>
          </a:xfrm>
        </p:grpSpPr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9CF33F7B-7111-EA47-A853-6A74EA4DED67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" name="Triangle">
              <a:extLst>
                <a:ext uri="{FF2B5EF4-FFF2-40B4-BE49-F238E27FC236}">
                  <a16:creationId xmlns:a16="http://schemas.microsoft.com/office/drawing/2014/main" id="{9237853A-C294-7E40-AB8A-17B14BC390AE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3870" y="262175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330019" y="254373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2F7A0163-2DA4-CA42-9E4B-C2F418D6DC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1192" y="261822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5BEC15D-07E0-FD4B-8E7F-ECA2935170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34329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34354" y="134298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1E151177-4223-F947-8EB7-27B0253448C4}"/>
              </a:ext>
            </a:extLst>
          </p:cNvPr>
          <p:cNvGrpSpPr/>
          <p:nvPr userDrawn="1"/>
        </p:nvGrpSpPr>
        <p:grpSpPr>
          <a:xfrm>
            <a:off x="1565208" y="2042336"/>
            <a:ext cx="897263" cy="1143048"/>
            <a:chOff x="0" y="0"/>
            <a:chExt cx="1443037" cy="1838325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C2BB439-E40E-7744-A00A-4A21D13B8C46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EB1C2439-B915-E845-B0A3-69FAFEBADE1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291719" y="140405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5570" y="148207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221207" y="1321407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AF6347CE-F916-ED4D-A8B2-F11CDA4C4392}"/>
              </a:ext>
            </a:extLst>
          </p:cNvPr>
          <p:cNvGrpSpPr/>
          <p:nvPr userDrawn="1"/>
        </p:nvGrpSpPr>
        <p:grpSpPr>
          <a:xfrm>
            <a:off x="4554491" y="1945628"/>
            <a:ext cx="897265" cy="1218182"/>
            <a:chOff x="0" y="0"/>
            <a:chExt cx="1443037" cy="1838325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D27338E-B133-604F-9EA6-6B95C4F4C7C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Triangle">
              <a:extLst>
                <a:ext uri="{FF2B5EF4-FFF2-40B4-BE49-F238E27FC236}">
                  <a16:creationId xmlns:a16="http://schemas.microsoft.com/office/drawing/2014/main" id="{79A5B1CA-0DA2-CB4A-99BC-FCF0DF83378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282628" y="1391028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299829" y="132807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359777" y="1346356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56699" y="1482247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9791" y="14731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72394" y="148534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096ED2C6-DA63-8E4F-87F8-36C944EE84B2}"/>
              </a:ext>
            </a:extLst>
          </p:cNvPr>
          <p:cNvSpPr/>
          <p:nvPr userDrawn="1"/>
        </p:nvSpPr>
        <p:spPr>
          <a:xfrm rot="10800000" flipV="1">
            <a:off x="195008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3192055" y="392489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6260859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9243656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02E3EF-4C91-254A-89DF-7B01054F6D28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3DD0271B-4682-594B-BE61-6CCB72033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B87B046B-C94E-C74E-AE5D-9066C859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0EA3F-0BAF-C94B-BD76-7246766A8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37418" y="3252205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FA377CA-FDF9-7541-A939-126FFBD40E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69262" y="3248907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6FE2840E-9B05-024A-8E30-2A58372FFA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77999" y="3258670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C082295B-275F-644B-8878-726C2756AF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9283" y="3265417"/>
            <a:ext cx="256202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5AC8518-DF10-6849-A155-4714F7CA7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9051" y="5821612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7CFCE1B-EC66-354F-8056-D1E554240C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5523" y="5832841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548ABD7-41E2-B848-A3C6-75575444E2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8842" y="5838095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8070215-ED0B-474D-A966-E6F2264863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2576" y="5831213"/>
            <a:ext cx="2509149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4" name="Group">
            <a:extLst>
              <a:ext uri="{FF2B5EF4-FFF2-40B4-BE49-F238E27FC236}">
                <a16:creationId xmlns:a16="http://schemas.microsoft.com/office/drawing/2014/main" id="{6E756830-3A8E-214B-BB03-A97FD8D209C3}"/>
              </a:ext>
            </a:extLst>
          </p:cNvPr>
          <p:cNvGrpSpPr/>
          <p:nvPr userDrawn="1"/>
        </p:nvGrpSpPr>
        <p:grpSpPr>
          <a:xfrm>
            <a:off x="7640117" y="1952295"/>
            <a:ext cx="897265" cy="1218182"/>
            <a:chOff x="0" y="0"/>
            <a:chExt cx="1443037" cy="1838325"/>
          </a:xfrm>
        </p:grpSpPr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C10D63B6-1CDF-0744-91FA-6CC6B406C0ED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Triangle">
              <a:extLst>
                <a:ext uri="{FF2B5EF4-FFF2-40B4-BE49-F238E27FC236}">
                  <a16:creationId xmlns:a16="http://schemas.microsoft.com/office/drawing/2014/main" id="{0691E2A7-FB43-2B45-9AF0-AAA767DA32F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359487" y="140245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77" name="Picture Placeholder 4">
            <a:extLst>
              <a:ext uri="{FF2B5EF4-FFF2-40B4-BE49-F238E27FC236}">
                <a16:creationId xmlns:a16="http://schemas.microsoft.com/office/drawing/2014/main" id="{F0C81429-5247-8942-87FA-6FD3B54093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21044" y="153571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8" name="Group">
            <a:extLst>
              <a:ext uri="{FF2B5EF4-FFF2-40B4-BE49-F238E27FC236}">
                <a16:creationId xmlns:a16="http://schemas.microsoft.com/office/drawing/2014/main" id="{64CBDA48-0A2E-7148-9E62-18EE8BE2EBA3}"/>
              </a:ext>
            </a:extLst>
          </p:cNvPr>
          <p:cNvGrpSpPr/>
          <p:nvPr userDrawn="1"/>
        </p:nvGrpSpPr>
        <p:grpSpPr>
          <a:xfrm>
            <a:off x="10704632" y="1980331"/>
            <a:ext cx="897265" cy="1218182"/>
            <a:chOff x="0" y="0"/>
            <a:chExt cx="1443037" cy="1838325"/>
          </a:xfrm>
        </p:grpSpPr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AB8C4AB-EE0F-A640-8145-4A1AFE9EEBF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Triangle">
              <a:extLst>
                <a:ext uri="{FF2B5EF4-FFF2-40B4-BE49-F238E27FC236}">
                  <a16:creationId xmlns:a16="http://schemas.microsoft.com/office/drawing/2014/main" id="{1AF9323F-9A68-E348-96E7-632847E9D6E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12047" y="140714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518FB191-066D-1A45-B0CD-4F74EA1E21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478229" y="152185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D019835D-BD63-284F-A08E-45E7975E4780}"/>
              </a:ext>
            </a:extLst>
          </p:cNvPr>
          <p:cNvGrpSpPr/>
          <p:nvPr userDrawn="1"/>
        </p:nvGrpSpPr>
        <p:grpSpPr>
          <a:xfrm>
            <a:off x="10573607" y="4538489"/>
            <a:ext cx="897265" cy="1218182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C03DD41-8331-EF46-8CA0-9905017D26A2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F76B0D60-3DE7-4445-9FF8-CF4721D7B3C6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9295926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68534" y="40891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C9DDD740-F3A1-5D45-949A-B9214998D54A}"/>
              </a:ext>
            </a:extLst>
          </p:cNvPr>
          <p:cNvGrpSpPr/>
          <p:nvPr userDrawn="1"/>
        </p:nvGrpSpPr>
        <p:grpSpPr>
          <a:xfrm>
            <a:off x="7605793" y="4550290"/>
            <a:ext cx="897265" cy="1218182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0ED102CB-0953-AD42-823B-D692151D0A0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EB01584A-D155-3F40-B3D0-CBA3B1866AA5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6313129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79284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444A328B-9544-1D42-B2AD-199F42A31EA8}"/>
              </a:ext>
            </a:extLst>
          </p:cNvPr>
          <p:cNvGrpSpPr/>
          <p:nvPr userDrawn="1"/>
        </p:nvGrpSpPr>
        <p:grpSpPr>
          <a:xfrm>
            <a:off x="4525878" y="4550290"/>
            <a:ext cx="897265" cy="1218182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E2F7194B-1DA6-2F42-9A68-D4172162B10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76E4BB59-5B21-6C47-ADA7-BB73C7930CD2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3244325" y="399451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7646" y="409114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91" name="Group">
            <a:extLst>
              <a:ext uri="{FF2B5EF4-FFF2-40B4-BE49-F238E27FC236}">
                <a16:creationId xmlns:a16="http://schemas.microsoft.com/office/drawing/2014/main" id="{ABA5B40A-FD20-CC46-9FB0-1FDB9061D1DA}"/>
              </a:ext>
            </a:extLst>
          </p:cNvPr>
          <p:cNvGrpSpPr/>
          <p:nvPr userDrawn="1"/>
        </p:nvGrpSpPr>
        <p:grpSpPr>
          <a:xfrm>
            <a:off x="1531662" y="4544612"/>
            <a:ext cx="897265" cy="1218182"/>
            <a:chOff x="0" y="0"/>
            <a:chExt cx="1443037" cy="1838325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BACB7C1E-6A44-904F-9D3C-4934420603B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Triangle">
              <a:extLst>
                <a:ext uri="{FF2B5EF4-FFF2-40B4-BE49-F238E27FC236}">
                  <a16:creationId xmlns:a16="http://schemas.microsoft.com/office/drawing/2014/main" id="{EDE70AC2-B862-A342-AF90-6A62C60F3A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" name="DROP YOUR IMAGE HERE">
            <a:extLst>
              <a:ext uri="{FF2B5EF4-FFF2-40B4-BE49-F238E27FC236}">
                <a16:creationId xmlns:a16="http://schemas.microsoft.com/office/drawing/2014/main" id="{977EE32C-5ADB-F04E-BF32-904595C7006C}"/>
              </a:ext>
            </a:extLst>
          </p:cNvPr>
          <p:cNvSpPr/>
          <p:nvPr userDrawn="1"/>
        </p:nvSpPr>
        <p:spPr>
          <a:xfrm>
            <a:off x="247278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1A183EF8-CA94-B345-A752-A83CEC18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271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C31B8610-500B-7747-9D19-ED012CA27C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95528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1004589" y="147229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4375196" y="146813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744929" y="150976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1815406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5275535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8655608" y="390970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82492E-9786-1643-B91E-2249B99F69A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6CD6CDCD-9D11-1F45-AEF4-1621AFE2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4CE2F7C4-F630-7C4B-84A9-C6E058877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FB8F4A9-753D-3E43-A182-9C34F0440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327" y="340733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C2C7E04-33DD-D64A-9555-6532797EA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3657" y="339274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7AF654E-D823-3645-946E-9AFD043E01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0234" y="3398762"/>
            <a:ext cx="2626713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617920F-9846-F143-8F4E-B7BCC9F2A4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89655" y="5855459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C235CCA8-EC8C-2548-A5BB-392D32B652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8795" y="5852637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CC6021FF-7E9F-0544-A06A-DD13A30572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7080" y="5852637"/>
            <a:ext cx="253961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3" name="Group">
            <a:extLst>
              <a:ext uri="{FF2B5EF4-FFF2-40B4-BE49-F238E27FC236}">
                <a16:creationId xmlns:a16="http://schemas.microsoft.com/office/drawing/2014/main" id="{AE880249-0628-6D46-A508-D07216FE64CA}"/>
              </a:ext>
            </a:extLst>
          </p:cNvPr>
          <p:cNvGrpSpPr/>
          <p:nvPr userDrawn="1"/>
        </p:nvGrpSpPr>
        <p:grpSpPr>
          <a:xfrm>
            <a:off x="2340944" y="2163346"/>
            <a:ext cx="897263" cy="1143048"/>
            <a:chOff x="0" y="0"/>
            <a:chExt cx="1443037" cy="1838325"/>
          </a:xfrm>
        </p:grpSpPr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5D11758D-0C7E-0D4F-8568-162B539ABD3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Triangle">
              <a:extLst>
                <a:ext uri="{FF2B5EF4-FFF2-40B4-BE49-F238E27FC236}">
                  <a16:creationId xmlns:a16="http://schemas.microsoft.com/office/drawing/2014/main" id="{18053CF9-F5C3-E34E-866F-AC202037E89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1066010" y="154192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2221" y="165876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6" name="Group">
            <a:extLst>
              <a:ext uri="{FF2B5EF4-FFF2-40B4-BE49-F238E27FC236}">
                <a16:creationId xmlns:a16="http://schemas.microsoft.com/office/drawing/2014/main" id="{6B295F4C-4D7F-6D42-97D1-04B9365B9780}"/>
              </a:ext>
            </a:extLst>
          </p:cNvPr>
          <p:cNvGrpSpPr/>
          <p:nvPr userDrawn="1"/>
        </p:nvGrpSpPr>
        <p:grpSpPr>
          <a:xfrm>
            <a:off x="5715485" y="2163346"/>
            <a:ext cx="897263" cy="1143048"/>
            <a:chOff x="0" y="0"/>
            <a:chExt cx="1443037" cy="1838325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E0EC4821-DC4F-3F49-85D8-B9173FC15D6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Triangle">
              <a:extLst>
                <a:ext uri="{FF2B5EF4-FFF2-40B4-BE49-F238E27FC236}">
                  <a16:creationId xmlns:a16="http://schemas.microsoft.com/office/drawing/2014/main" id="{B2DBCA95-491E-8641-BEEE-44D208F7CED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4434854" y="154252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18839" y="16350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9" name="Group">
            <a:extLst>
              <a:ext uri="{FF2B5EF4-FFF2-40B4-BE49-F238E27FC236}">
                <a16:creationId xmlns:a16="http://schemas.microsoft.com/office/drawing/2014/main" id="{0DC319EC-C25D-F948-9CB3-780FDC610E68}"/>
              </a:ext>
            </a:extLst>
          </p:cNvPr>
          <p:cNvGrpSpPr/>
          <p:nvPr userDrawn="1"/>
        </p:nvGrpSpPr>
        <p:grpSpPr>
          <a:xfrm>
            <a:off x="9085068" y="2219710"/>
            <a:ext cx="897263" cy="1143048"/>
            <a:chOff x="0" y="0"/>
            <a:chExt cx="1443037" cy="1838325"/>
          </a:xfrm>
        </p:grpSpPr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BB42F826-CE30-884F-BA19-949AD7265BD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Triangle">
              <a:extLst>
                <a:ext uri="{FF2B5EF4-FFF2-40B4-BE49-F238E27FC236}">
                  <a16:creationId xmlns:a16="http://schemas.microsoft.com/office/drawing/2014/main" id="{C0C0F98D-EC15-524A-B7FF-F27C1EE27001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797199" y="157056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6302" y="164993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B5E66BF9-88AA-4D4A-B316-68F093A596FF}"/>
              </a:ext>
            </a:extLst>
          </p:cNvPr>
          <p:cNvGrpSpPr/>
          <p:nvPr userDrawn="1"/>
        </p:nvGrpSpPr>
        <p:grpSpPr>
          <a:xfrm>
            <a:off x="9995747" y="4610209"/>
            <a:ext cx="897263" cy="1143048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B83BE6A-4E0E-8148-914C-FA3F59DC99E8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4476DD72-A869-1948-9598-26DA588D190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8707878" y="397932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86666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18625E40-207D-3E4C-874A-7CD99027D656}"/>
              </a:ext>
            </a:extLst>
          </p:cNvPr>
          <p:cNvGrpSpPr/>
          <p:nvPr userDrawn="1"/>
        </p:nvGrpSpPr>
        <p:grpSpPr>
          <a:xfrm>
            <a:off x="6613386" y="4628141"/>
            <a:ext cx="897263" cy="1143048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F432BB5A-B02A-AB41-BD03-FBE045FAE21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7ED31548-3B57-D241-9E6B-5C2AA8D9108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5327805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96321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9BE321E8-32C4-EF48-A5C3-C3005D73F99E}"/>
              </a:ext>
            </a:extLst>
          </p:cNvPr>
          <p:cNvGrpSpPr/>
          <p:nvPr userDrawn="1"/>
        </p:nvGrpSpPr>
        <p:grpSpPr>
          <a:xfrm>
            <a:off x="3155545" y="4623038"/>
            <a:ext cx="897263" cy="1143048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F273B2D8-DA62-BF43-93C6-80D317B5868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C7CBC2F3-1D39-AA4A-A99D-9901D9DFFB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1867676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34106" y="407074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D59F7F0-0994-AF4D-9C41-FB6D2A02B6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85772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7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A7ECD-4A8F-8A4B-BBA7-0E7873EEB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A06003-C4F9-E34E-80E8-31BC52553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4747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2719" y="6314221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8DB099A-2E56-A740-9817-FECFD0CED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7494" y="356980"/>
            <a:ext cx="7883525" cy="801687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CA8A4C-A0F9-F949-9FE5-40B87362E0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784350"/>
            <a:ext cx="10734675" cy="3846513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1635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95AF5-B7B8-454F-95E1-9115839BE6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2D2DDA-6AA4-DD42-83C5-D8F4824226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0750" y="1385888"/>
            <a:ext cx="10523538" cy="4751387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00292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85957-F1B0-144C-9ECD-6463FEA48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151" y="1363980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F79DB5D-7551-4E41-9649-9DC46763B3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8622" y="1362926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C1549B-DB1A-5D48-A0FE-E9332E657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72232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E43D7-D6A7-314A-BD56-3CEF9327F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24" y="1686013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35FB06-74CC-604A-AE56-5F9D431A0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207" y="167590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B106DD-0065-4C45-B670-C7199E76F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1464" y="168601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3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D804C4-86E3-9D44-8FF5-9292020A3C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98799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C7AE64CE-A543-7542-A42B-7547739B74D4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08C567-2C95-5549-A42C-57E32C5EDB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596512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D1BF94-15AA-3D4A-8766-767EAC4F6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506145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14642" y="5627963"/>
            <a:ext cx="3151943" cy="1299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6BE601-141F-4F46-895F-0F6052B72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86751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F283ACE-D47B-A5D3-2D3B-B1CD8901E3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 algn="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81" r:id="rId3"/>
    <p:sldLayoutId id="2147483675" r:id="rId4"/>
    <p:sldLayoutId id="2147483677" r:id="rId5"/>
    <p:sldLayoutId id="2147483676" r:id="rId6"/>
    <p:sldLayoutId id="2147483667" r:id="rId7"/>
    <p:sldLayoutId id="2147483678" r:id="rId8"/>
    <p:sldLayoutId id="2147483679" r:id="rId9"/>
    <p:sldLayoutId id="2147483680" r:id="rId10"/>
    <p:sldLayoutId id="2147483670" r:id="rId11"/>
    <p:sldLayoutId id="2147483682" r:id="rId12"/>
    <p:sldLayoutId id="2147483668" r:id="rId13"/>
    <p:sldLayoutId id="2147483669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jcobb@nvbdc.org" TargetMode="External"/><Relationship Id="rId3" Type="http://schemas.openxmlformats.org/officeDocument/2006/relationships/hyperlink" Target="mailto:staylor@nvbdc.org" TargetMode="External"/><Relationship Id="rId7" Type="http://schemas.openxmlformats.org/officeDocument/2006/relationships/hyperlink" Target="mailto:tmoses@nvbdc.org" TargetMode="External"/><Relationship Id="rId2" Type="http://schemas.openxmlformats.org/officeDocument/2006/relationships/hyperlink" Target="mailto:kpoynton@nvbdc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king@nvbdc.org" TargetMode="External"/><Relationship Id="rId5" Type="http://schemas.openxmlformats.org/officeDocument/2006/relationships/hyperlink" Target="mailto:jtaylor@nvbdc.org" TargetMode="External"/><Relationship Id="rId4" Type="http://schemas.openxmlformats.org/officeDocument/2006/relationships/hyperlink" Target="mailto:hwaldrep@nvbdc.or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25B6-A4E9-8048-BACC-0AD920BDE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743" y="1804536"/>
            <a:ext cx="6805028" cy="97229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2024 NVBDC JumpStart Webinar</a:t>
            </a:r>
          </a:p>
          <a:p>
            <a:pPr algn="l" fontAlgn="ctr"/>
            <a:r>
              <a:rPr lang="en-US" b="0" i="0" dirty="0">
                <a:effectLst/>
                <a:latin typeface="ciscosansttregular"/>
              </a:rPr>
              <a:t>How to Do Business with Abbott Laboratories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09A03FE-C784-ECE9-CF8D-C380890E9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8" b="28785"/>
          <a:stretch/>
        </p:blipFill>
        <p:spPr>
          <a:xfrm>
            <a:off x="699743" y="2971800"/>
            <a:ext cx="413571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531449" y="1412421"/>
            <a:ext cx="11102452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Doing Business With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FAC40B1-1930-B8EE-D86F-193176879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8" b="28785"/>
          <a:stretch/>
        </p:blipFill>
        <p:spPr>
          <a:xfrm>
            <a:off x="3865621" y="2457450"/>
            <a:ext cx="413571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BA4A9B-B225-49CF-F1AC-D8335D916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F1B3F7-0305-610A-FA37-172673AD7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53641-A026-3871-275C-A5778F25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E42DB-3CB1-E3A4-CB95-CA75A0A15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B2CD0-F54F-649E-B11F-904509432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4AD0A-0833-FBC7-A737-38CB15445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D2CB9-15C6-D0A5-6CDF-87BF015D0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197C3-3377-1436-1398-959179C71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C8259-B63E-0ABF-244F-42E3CE3F5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1342" y="1505743"/>
            <a:ext cx="10734675" cy="38465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Opening Remarks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Tips for Today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Meet Our Speakers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Presentation</a:t>
            </a:r>
            <a:endParaRPr lang="en-US" sz="240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 &amp; A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Wrap-up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88867-878E-68D3-6E77-09410312846B}"/>
              </a:ext>
            </a:extLst>
          </p:cNvPr>
          <p:cNvSpPr txBox="1">
            <a:spLocks/>
          </p:cNvSpPr>
          <p:nvPr/>
        </p:nvSpPr>
        <p:spPr>
          <a:xfrm>
            <a:off x="960120" y="182880"/>
            <a:ext cx="9198864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b="1" kern="0" dirty="0"/>
              <a:t>Agenda</a:t>
            </a:r>
            <a:endParaRPr lang="en-US" sz="2500" b="1" kern="0" dirty="0"/>
          </a:p>
        </p:txBody>
      </p:sp>
    </p:spTree>
    <p:extLst>
      <p:ext uri="{BB962C8B-B14F-4D97-AF65-F5344CB8AC3E}">
        <p14:creationId xmlns:p14="http://schemas.microsoft.com/office/powerpoint/2010/main" val="29674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CA0FF-58BD-C875-2DA3-F0C9A9929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E3B8D-521F-3D90-3223-0BA854FB9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1CE6C-0A68-ED9B-FFB7-56D15C2DB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6DA55-58E4-6D42-911F-79E1EF94B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6AC7D-8065-D26C-2E65-E59A045C8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89C8F-41C1-BDFB-357F-980B00953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7BB39-53B5-B140-7D5A-A9F880B6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1B1A7-752E-DFAA-21D4-3A8D04E05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3A985-0F12-9A8B-99AF-3257D7C72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91F7B-A6C4-29D1-5E76-62F88A217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550130" y="214946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Opening Remarks</a:t>
            </a:r>
          </a:p>
        </p:txBody>
      </p:sp>
      <p:pic>
        <p:nvPicPr>
          <p:cNvPr id="5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3E3F24D-2D46-BCBD-1CA9-A94AEEF5CF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82" t="82" r="20302" b="28102"/>
          <a:stretch/>
        </p:blipFill>
        <p:spPr>
          <a:xfrm>
            <a:off x="1078084" y="1196571"/>
            <a:ext cx="1496253" cy="16296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03C70-391A-615F-7018-4EE55C4719AE}"/>
              </a:ext>
            </a:extLst>
          </p:cNvPr>
          <p:cNvSpPr txBox="1"/>
          <p:nvPr/>
        </p:nvSpPr>
        <p:spPr>
          <a:xfrm>
            <a:off x="3187547" y="1196571"/>
            <a:ext cx="290845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John E. Taylor (“JT”)</a:t>
            </a:r>
          </a:p>
          <a:p>
            <a:pPr hangingPunct="1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NVBDC Board Member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air, Services Committee</a:t>
            </a:r>
            <a:endParaRPr lang="en-US" sz="1800" dirty="0">
              <a:solidFill>
                <a:schemeClr val="bg1"/>
              </a:solidFill>
            </a:endParaRPr>
          </a:p>
          <a:p>
            <a:pPr hangingPunct="1"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030C8-5F58-8F14-2582-6FF1296A55BA}"/>
              </a:ext>
            </a:extLst>
          </p:cNvPr>
          <p:cNvSpPr txBox="1"/>
          <p:nvPr/>
        </p:nvSpPr>
        <p:spPr>
          <a:xfrm>
            <a:off x="3057227" y="3429000"/>
            <a:ext cx="290845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President, NVBDC</a:t>
            </a:r>
          </a:p>
        </p:txBody>
      </p:sp>
      <p:pic>
        <p:nvPicPr>
          <p:cNvPr id="4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4D3F53A-3A22-D026-5738-6168F8FF0E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8413" t="4392" r="261" b="8790"/>
          <a:stretch/>
        </p:blipFill>
        <p:spPr>
          <a:xfrm>
            <a:off x="1078084" y="3429001"/>
            <a:ext cx="1441255" cy="1541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8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5FCEC-0DBC-107B-8034-5C23DE9D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7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E9211-8C06-E422-843C-C1CD45462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4EE15FD-236E-E944-A913-B3BFDD8766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775" y="1320876"/>
            <a:ext cx="7227888" cy="2809875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9900" b="1" spc="600">
                <a:solidFill>
                  <a:srgbClr val="9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073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/>
              <a:t>NVBDC Contacts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3687" y="1496452"/>
            <a:ext cx="5718313" cy="38465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MVO Task Force: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Kathy Poynton, </a:t>
            </a:r>
            <a:r>
              <a:rPr lang="en-US" sz="2000" u="sng" kern="0">
                <a:solidFill>
                  <a:srgbClr val="0563C1"/>
                </a:solidFill>
                <a:hlinkClick r:id="rId2" tooltip="mailto:kpoynton@nvbdc.org"/>
              </a:rPr>
              <a:t>kpoynton@nvbdc.org </a:t>
            </a:r>
            <a:endParaRPr lang="en-US" sz="2000" u="sng" kern="0">
              <a:solidFill>
                <a:srgbClr val="0563C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i="0" u="none" strike="noStrike">
              <a:solidFill>
                <a:srgbClr val="910000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JROTC Program: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Sid Taylor, </a:t>
            </a:r>
            <a:r>
              <a:rPr lang="en-US" sz="2000" u="sng" kern="0">
                <a:solidFill>
                  <a:srgbClr val="0563C1"/>
                </a:solidFill>
                <a:hlinkClick r:id="rId3" tooltip="mailto:staylor@nvbdc.org"/>
              </a:rPr>
              <a:t>staylor@nvbdc.org</a:t>
            </a:r>
            <a:endParaRPr lang="en-US" sz="2000">
              <a:solidFill>
                <a:srgbClr val="00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91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910000"/>
                </a:solidFill>
              </a:rPr>
              <a:t>P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ress </a:t>
            </a:r>
            <a:r>
              <a:rPr lang="en-US" sz="2400" b="1">
                <a:solidFill>
                  <a:srgbClr val="910000"/>
                </a:solidFill>
              </a:rPr>
              <a:t>R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eleases: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Hannah Waldrep</a:t>
            </a:r>
            <a:r>
              <a:rPr lang="en-US" sz="2000">
                <a:solidFill>
                  <a:srgbClr val="000000"/>
                </a:solidFill>
              </a:rPr>
              <a:t>,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4" tooltip="mailto:hwaldrep@nvbdc.org"/>
              </a:rPr>
              <a:t>hwaldrep@nvbdc.org</a:t>
            </a: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endParaRPr lang="en-US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833DC5-D474-FF38-8A02-25E1AAB6A9E9}"/>
              </a:ext>
            </a:extLst>
          </p:cNvPr>
          <p:cNvSpPr txBox="1">
            <a:spLocks/>
          </p:cNvSpPr>
          <p:nvPr/>
        </p:nvSpPr>
        <p:spPr>
          <a:xfrm>
            <a:off x="1112520" y="1500066"/>
            <a:ext cx="5361167" cy="3846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Services Committee: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John "JT" Taylor, 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5" tooltip="mailto:jtaylor@nvbdc.org"/>
              </a:rPr>
              <a:t>jtaylor@nvbdc.org</a:t>
            </a:r>
            <a:endParaRPr lang="en-US" sz="2000" b="0" i="0" u="sng">
              <a:solidFill>
                <a:srgbClr val="0563C1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kern="0">
              <a:solidFill>
                <a:srgbClr val="91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400" b="1" kern="0">
                <a:solidFill>
                  <a:srgbClr val="910000"/>
                </a:solidFill>
              </a:rPr>
              <a:t>Certification Team:</a:t>
            </a:r>
            <a:br>
              <a:rPr lang="en-US" sz="2400" kern="0">
                <a:solidFill>
                  <a:srgbClr val="000000"/>
                </a:solidFill>
              </a:rPr>
            </a:br>
            <a:r>
              <a:rPr lang="en-US" sz="2400" kern="0">
                <a:solidFill>
                  <a:srgbClr val="000000"/>
                </a:solidFill>
              </a:rPr>
              <a:t>	</a:t>
            </a:r>
            <a:r>
              <a:rPr lang="en-US" sz="2000" kern="0">
                <a:solidFill>
                  <a:srgbClr val="000000"/>
                </a:solidFill>
              </a:rPr>
              <a:t>Jeff King, </a:t>
            </a:r>
            <a:r>
              <a:rPr lang="en-US" sz="2000" u="sng" kern="0">
                <a:solidFill>
                  <a:srgbClr val="0563C1"/>
                </a:solidFill>
                <a:hlinkClick r:id="rId6" tooltip="mailto:jking@nvbdc.org"/>
              </a:rPr>
              <a:t>jking@nvbdc.org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Toni Moses, </a:t>
            </a:r>
            <a:r>
              <a:rPr lang="en-US" sz="2000" u="sng" kern="0">
                <a:solidFill>
                  <a:srgbClr val="0563C1"/>
                </a:solidFill>
                <a:hlinkClick r:id="rId7" tooltip="mailto:tmoses@nvbdc.org"/>
              </a:rPr>
              <a:t>tmoses@nvbdc.org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Jo Cobb,  </a:t>
            </a:r>
            <a:r>
              <a:rPr lang="en-US" sz="2000" u="sng" kern="0">
                <a:solidFill>
                  <a:srgbClr val="0563C1"/>
                </a:solidFill>
                <a:hlinkClick r:id="rId8" tooltip="mailto:jcobb@nvbdc.org"/>
              </a:rPr>
              <a:t>jcobb@nvbdc.org</a:t>
            </a: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endParaRPr lang="en-US" sz="24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 dirty="0"/>
              <a:t>Thank You for Joining Us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566" y="1379688"/>
            <a:ext cx="10734675" cy="886968"/>
          </a:xfrm>
        </p:spPr>
        <p:txBody>
          <a:bodyPr numCol="2"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Upcoming Webinars</a:t>
            </a:r>
          </a:p>
          <a:p>
            <a:pPr marL="1181100" lvl="1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NVBDC Services JumpStart Webinars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5C265-0287-9A83-101F-AAA001BAA3C5}"/>
              </a:ext>
            </a:extLst>
          </p:cNvPr>
          <p:cNvSpPr txBox="1"/>
          <p:nvPr/>
        </p:nvSpPr>
        <p:spPr>
          <a:xfrm>
            <a:off x="960120" y="2136509"/>
            <a:ext cx="7772400" cy="208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April 25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Dell Technologies</a:t>
            </a: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– 12:30 p.m. EDT</a:t>
            </a:r>
          </a:p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May 23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Flagstar Bank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– 12:30 p.m. EDT</a:t>
            </a:r>
          </a:p>
          <a:p>
            <a:pPr marL="1860550" lvl="3">
              <a:spcAft>
                <a:spcPts val="300"/>
              </a:spcAft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D88453-48F7-DF33-3445-86ABED536EDA}"/>
              </a:ext>
            </a:extLst>
          </p:cNvPr>
          <p:cNvSpPr/>
          <p:nvPr/>
        </p:nvSpPr>
        <p:spPr>
          <a:xfrm>
            <a:off x="10044853" y="2472267"/>
            <a:ext cx="365760" cy="1964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73A80-66B7-FF4B-C721-D2DB6FB651E3}"/>
              </a:ext>
            </a:extLst>
          </p:cNvPr>
          <p:cNvSpPr txBox="1"/>
          <p:nvPr/>
        </p:nvSpPr>
        <p:spPr>
          <a:xfrm>
            <a:off x="1054566" y="3459693"/>
            <a:ext cx="8854224" cy="969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181100" lvl="1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NVBDC Services Webinars</a:t>
            </a:r>
          </a:p>
          <a:p>
            <a:pPr marL="488950" indent="-25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62EFF-99C4-8B65-FD69-31A217F2E1B8}"/>
              </a:ext>
            </a:extLst>
          </p:cNvPr>
          <p:cNvSpPr txBox="1"/>
          <p:nvPr/>
        </p:nvSpPr>
        <p:spPr>
          <a:xfrm>
            <a:off x="1054566" y="3875318"/>
            <a:ext cx="4917688" cy="11849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March 25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Welcome Aboard Webinar</a:t>
            </a:r>
          </a:p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899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77D899-4188-07AC-19F3-3494E5751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NVBDC Corporate Members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ADD4C-69D7-B983-00B4-12EAAB7C3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F0AB7-FDA2-BFBB-DC4D-814F5BEC8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5" b="9815"/>
          <a:stretch/>
        </p:blipFill>
        <p:spPr>
          <a:xfrm>
            <a:off x="3365500" y="1158667"/>
            <a:ext cx="5605463" cy="54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CDE0C-6E38-7C02-72A0-576530C39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NVBDC Corporate Members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D6530-8AED-6821-C0F2-E47805D06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9924A-98B3-DD15-7C2A-B203481C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15185" b="11852"/>
          <a:stretch/>
        </p:blipFill>
        <p:spPr>
          <a:xfrm>
            <a:off x="3493796" y="915073"/>
            <a:ext cx="5577840" cy="59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8BF622-A124-AE0D-F898-D6A67AAA18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NVBDC Corporate Members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DA328-02C1-B209-A488-7EF463A9F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95BB2-F965-3A73-30AA-88E634185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 t="16895" r="3354" b="9815"/>
          <a:stretch/>
        </p:blipFill>
        <p:spPr>
          <a:xfrm>
            <a:off x="3475355" y="826522"/>
            <a:ext cx="5577840" cy="60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5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FCD60A-7DB3-50A5-EA0B-3333FE83A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NVBDC Corporate 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9A156-DFBC-3028-A0A8-01852B34D6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5A6A1-3F5B-7CA7-3F4B-6B60CB37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b="35185"/>
          <a:stretch/>
        </p:blipFill>
        <p:spPr>
          <a:xfrm>
            <a:off x="3078480" y="1033946"/>
            <a:ext cx="6035040" cy="47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B47EC-F49F-2838-0D87-4D2890B251B0}"/>
              </a:ext>
            </a:extLst>
          </p:cNvPr>
          <p:cNvSpPr txBox="1">
            <a:spLocks/>
          </p:cNvSpPr>
          <p:nvPr/>
        </p:nvSpPr>
        <p:spPr>
          <a:xfrm>
            <a:off x="1272637" y="736436"/>
            <a:ext cx="7956441" cy="372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/>
              <a:buNone/>
            </a:pPr>
            <a:r>
              <a:rPr lang="en-US" sz="4400" b="1" dirty="0">
                <a:solidFill>
                  <a:schemeClr val="bg1"/>
                </a:solidFill>
              </a:rPr>
              <a:t>THANK YOU!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Call:  </a:t>
            </a:r>
            <a:r>
              <a:rPr lang="en-US" sz="4400" b="1" dirty="0">
                <a:solidFill>
                  <a:schemeClr val="bg1"/>
                </a:solidFill>
              </a:rPr>
              <a:t>888-CERTIFIED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Visit: </a:t>
            </a:r>
            <a:r>
              <a:rPr lang="en-US" sz="4400" b="1" dirty="0">
                <a:solidFill>
                  <a:schemeClr val="bg1"/>
                </a:solidFill>
              </a:rPr>
              <a:t>NVBDC.ORG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Follow Us: 			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C06609-3A4C-5CD1-C494-047D86BD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9" y="2851122"/>
            <a:ext cx="2402384" cy="13513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8656ED-B0D9-DC4B-81C8-FBB822B95F98}"/>
              </a:ext>
            </a:extLst>
          </p:cNvPr>
          <p:cNvGrpSpPr/>
          <p:nvPr/>
        </p:nvGrpSpPr>
        <p:grpSpPr>
          <a:xfrm>
            <a:off x="4330519" y="3318417"/>
            <a:ext cx="1840676" cy="416757"/>
            <a:chOff x="5533901" y="653143"/>
            <a:chExt cx="2965310" cy="671391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D382A9CB-3CF6-9362-7479-D3E0F00B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50317"/>
            <a:stretch/>
          </p:blipFill>
          <p:spPr>
            <a:xfrm>
              <a:off x="5533901" y="653143"/>
              <a:ext cx="672905" cy="671390"/>
            </a:xfrm>
            <a:prstGeom prst="rect">
              <a:avLst/>
            </a:prstGeom>
          </p:spPr>
        </p:pic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207CA27-DF5D-8170-D00B-FD3566806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-1114" b="51431"/>
            <a:stretch/>
          </p:blipFill>
          <p:spPr>
            <a:xfrm>
              <a:off x="6314704" y="653143"/>
              <a:ext cx="672905" cy="671390"/>
            </a:xfrm>
            <a:prstGeom prst="rect">
              <a:avLst/>
            </a:prstGeom>
          </p:spPr>
        </p:pic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7C2A11C2-8E57-15F1-7185-C8FD79334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-1722" r="50000" b="52039"/>
            <a:stretch/>
          </p:blipFill>
          <p:spPr>
            <a:xfrm>
              <a:off x="7060346" y="653143"/>
              <a:ext cx="672905" cy="671391"/>
            </a:xfrm>
            <a:prstGeom prst="rect">
              <a:avLst/>
            </a:prstGeom>
          </p:spPr>
        </p:pic>
        <p:pic>
          <p:nvPicPr>
            <p:cNvPr id="13" name="Picture 12" descr="Logo, icon&#10;&#10;Description automatically generated">
              <a:extLst>
                <a:ext uri="{FF2B5EF4-FFF2-40B4-BE49-F238E27FC236}">
                  <a16:creationId xmlns:a16="http://schemas.microsoft.com/office/drawing/2014/main" id="{CE420BA0-F1A1-7B70-4FB1-B06A4729D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50317" r="50000"/>
            <a:stretch/>
          </p:blipFill>
          <p:spPr>
            <a:xfrm>
              <a:off x="7826306" y="653143"/>
              <a:ext cx="672905" cy="671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3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B2A83-4B9F-73E7-4993-5C431A0DC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6638" y="1652467"/>
            <a:ext cx="5374322" cy="258425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50" b="1" dirty="0"/>
              <a:t>Keith King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Founder and CEO</a:t>
            </a:r>
          </a:p>
          <a:p>
            <a:pPr hangingPunct="1">
              <a:spcBef>
                <a:spcPts val="0"/>
              </a:spcBef>
            </a:pP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President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John E. Taylor (“JT”)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Services Committee Chairman and 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Annette Stevenson, US Army Veteran, CPSD, C.P.M.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4ABA008-22A4-EFD4-06DA-82542D112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1" y="182879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Meet the Services Committee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Expanding Access, Opportunity and Training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2E9EA7-ED96-A16B-9020-C4845259FC68}"/>
              </a:ext>
            </a:extLst>
          </p:cNvPr>
          <p:cNvSpPr txBox="1">
            <a:spLocks/>
          </p:cNvSpPr>
          <p:nvPr/>
        </p:nvSpPr>
        <p:spPr>
          <a:xfrm>
            <a:off x="6716078" y="1655065"/>
            <a:ext cx="5376672" cy="258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sz="1650" b="1" dirty="0"/>
              <a:t>Tammi Hart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Advisory Board and Certification Committee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Joann “Jo” M. Cobb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Certification Analyst, Certification Committee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Toni </a:t>
            </a:r>
            <a:r>
              <a:rPr lang="en-US" sz="1650" b="1" dirty="0" err="1"/>
              <a:t>Mosess</a:t>
            </a: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dirty="0"/>
              <a:t>Relationship Manager, Certification Committee</a:t>
            </a:r>
          </a:p>
        </p:txBody>
      </p:sp>
      <p:pic>
        <p:nvPicPr>
          <p:cNvPr id="11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A9AEA07-D51C-EE3D-4B0B-E4496C78CE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22" t="4392" r="261" b="8790"/>
          <a:stretch/>
        </p:blipFill>
        <p:spPr>
          <a:xfrm>
            <a:off x="2773395" y="4333991"/>
            <a:ext cx="1166459" cy="1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ECCE3A9-7745-4E3A-3959-8577EB6B81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882" t="82" r="20302" b="28102"/>
          <a:stretch/>
        </p:blipFill>
        <p:spPr>
          <a:xfrm>
            <a:off x="4185077" y="4335327"/>
            <a:ext cx="1166460" cy="116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;p3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9CD1265-BE64-FFF7-1474-67F1289385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6875" y="4335327"/>
            <a:ext cx="1168401" cy="11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2;p33" descr="A picture containing person&#10;&#10;Description automatically generated">
            <a:extLst>
              <a:ext uri="{FF2B5EF4-FFF2-40B4-BE49-F238E27FC236}">
                <a16:creationId xmlns:a16="http://schemas.microsoft.com/office/drawing/2014/main" id="{C27CBDAC-1A69-BAD5-B93E-BA7FD30B59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3253" y="4333991"/>
            <a:ext cx="1168402" cy="117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47A2D-BAE4-DBC0-9C06-BE8348C30F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34" t="15587" r="5926" b="6073"/>
          <a:stretch/>
        </p:blipFill>
        <p:spPr>
          <a:xfrm>
            <a:off x="6997831" y="4336541"/>
            <a:ext cx="1176949" cy="1179576"/>
          </a:xfrm>
          <a:prstGeom prst="rect">
            <a:avLst/>
          </a:prstGeom>
        </p:spPr>
      </p:pic>
      <p:pic>
        <p:nvPicPr>
          <p:cNvPr id="5" name="Picture 4" descr="A person with glasses and a hand on her face&#10;&#10;Description automatically generated">
            <a:extLst>
              <a:ext uri="{FF2B5EF4-FFF2-40B4-BE49-F238E27FC236}">
                <a16:creationId xmlns:a16="http://schemas.microsoft.com/office/drawing/2014/main" id="{7327FEC6-7210-DA48-AC69-CB907E082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70" y="4333991"/>
            <a:ext cx="1056336" cy="1179575"/>
          </a:xfrm>
          <a:prstGeom prst="rect">
            <a:avLst/>
          </a:prstGeom>
        </p:spPr>
      </p:pic>
      <p:pic>
        <p:nvPicPr>
          <p:cNvPr id="6" name="Picture 5" descr="A person wearing a blue shirt&#10;&#10;Description automatically generated">
            <a:extLst>
              <a:ext uri="{FF2B5EF4-FFF2-40B4-BE49-F238E27FC236}">
                <a16:creationId xmlns:a16="http://schemas.microsoft.com/office/drawing/2014/main" id="{FA5048F6-B2BC-75A1-4D07-F96E158D30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6"/>
          <a:stretch/>
        </p:blipFill>
        <p:spPr>
          <a:xfrm>
            <a:off x="8457373" y="4347106"/>
            <a:ext cx="1072631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8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Tip for Today</a:t>
            </a:r>
          </a:p>
        </p:txBody>
      </p:sp>
    </p:spTree>
    <p:extLst>
      <p:ext uri="{BB962C8B-B14F-4D97-AF65-F5344CB8AC3E}">
        <p14:creationId xmlns:p14="http://schemas.microsoft.com/office/powerpoint/2010/main" val="16580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A6B8074-3551-E94C-208D-B30704F8BC6D}"/>
              </a:ext>
            </a:extLst>
          </p:cNvPr>
          <p:cNvSpPr txBox="1">
            <a:spLocks/>
          </p:cNvSpPr>
          <p:nvPr/>
        </p:nvSpPr>
        <p:spPr>
          <a:xfrm>
            <a:off x="1033272" y="299843"/>
            <a:ext cx="9116568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kern="0" dirty="0"/>
              <a:t>Do Your Homework!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85073-3920-6B07-4FA1-EE25C3E6123C}"/>
              </a:ext>
            </a:extLst>
          </p:cNvPr>
          <p:cNvSpPr txBox="1"/>
          <p:nvPr/>
        </p:nvSpPr>
        <p:spPr>
          <a:xfrm>
            <a:off x="800430" y="1440769"/>
            <a:ext cx="934941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b="1" dirty="0"/>
              <a:t>Understand the corporation’s culture and supplier expectations.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Business Codes of Conduct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Supplier Standards Documents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61D9D-0E5B-0431-CDD5-A759991DDAF8}"/>
              </a:ext>
            </a:extLst>
          </p:cNvPr>
          <p:cNvSpPr txBox="1"/>
          <p:nvPr/>
        </p:nvSpPr>
        <p:spPr>
          <a:xfrm>
            <a:off x="800430" y="4253679"/>
            <a:ext cx="9006287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3"/>
            </a:pPr>
            <a:r>
              <a:rPr lang="en-US" sz="2000" b="1" dirty="0"/>
              <a:t>Leverage supplier diversity professionals to help identify opportunities, pain points and unmet needs in their organization. </a:t>
            </a:r>
            <a:endParaRPr lang="en-US" sz="2000" b="1" dirty="0">
              <a:highlight>
                <a:srgbClr val="FFFF00"/>
              </a:highlight>
            </a:endParaRPr>
          </a:p>
          <a:p>
            <a:pPr marL="352425" algn="l"/>
            <a:r>
              <a:rPr lang="en-US" b="1" i="1" dirty="0"/>
              <a:t>    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E94D7A-5674-6C59-2765-1D5790E7944A}"/>
              </a:ext>
            </a:extLst>
          </p:cNvPr>
          <p:cNvSpPr txBox="1"/>
          <p:nvPr/>
        </p:nvSpPr>
        <p:spPr>
          <a:xfrm>
            <a:off x="781625" y="2842565"/>
            <a:ext cx="9349410" cy="1169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en-US" sz="2000" b="1" dirty="0"/>
              <a:t>Learn about the corporation’s goals and focus.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>
              <a:buFont typeface="Arial" panose="020B0604020202020204" pitchFamily="34" charset="0"/>
              <a:buChar char="•"/>
            </a:pPr>
            <a:r>
              <a:rPr lang="en-US" sz="1600" dirty="0"/>
              <a:t>Annual Reports</a:t>
            </a:r>
            <a:endParaRPr lang="en-US" sz="1800" dirty="0"/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Environmental, Social, Governance (ESG) Reports</a:t>
            </a:r>
          </a:p>
        </p:txBody>
      </p:sp>
      <p:pic>
        <p:nvPicPr>
          <p:cNvPr id="26" name="Picture 25" descr="A person in a blue shirt&#10;&#10;Description automatically generated">
            <a:extLst>
              <a:ext uri="{FF2B5EF4-FFF2-40B4-BE49-F238E27FC236}">
                <a16:creationId xmlns:a16="http://schemas.microsoft.com/office/drawing/2014/main" id="{491BF77F-21E9-1288-4C27-A2C9E430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43" y="2040933"/>
            <a:ext cx="2924044" cy="1959411"/>
          </a:xfrm>
          <a:prstGeom prst="rect">
            <a:avLst/>
          </a:prstGeom>
        </p:spPr>
      </p:pic>
      <p:pic>
        <p:nvPicPr>
          <p:cNvPr id="24" name="Picture 23" descr="A close-up of a statue&#10;&#10;Description automatically generated">
            <a:extLst>
              <a:ext uri="{FF2B5EF4-FFF2-40B4-BE49-F238E27FC236}">
                <a16:creationId xmlns:a16="http://schemas.microsoft.com/office/drawing/2014/main" id="{D9FF1D6C-E9F1-5495-09AF-F4A83A9D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72">
            <a:off x="10239677" y="1539949"/>
            <a:ext cx="1466930" cy="1887279"/>
          </a:xfrm>
          <a:prstGeom prst="rect">
            <a:avLst/>
          </a:prstGeom>
        </p:spPr>
      </p:pic>
      <p:pic>
        <p:nvPicPr>
          <p:cNvPr id="28" name="Picture 27" descr="A brochure of people in a company&#10;&#10;Description automatically generated">
            <a:extLst>
              <a:ext uri="{FF2B5EF4-FFF2-40B4-BE49-F238E27FC236}">
                <a16:creationId xmlns:a16="http://schemas.microsoft.com/office/drawing/2014/main" id="{ECF40994-9A6E-5806-C7A9-2469BA500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17" y="3427341"/>
            <a:ext cx="1870539" cy="1446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2E92D-975C-8C75-8784-A57B5DDEFB42}"/>
              </a:ext>
            </a:extLst>
          </p:cNvPr>
          <p:cNvSpPr txBox="1"/>
          <p:nvPr/>
        </p:nvSpPr>
        <p:spPr>
          <a:xfrm>
            <a:off x="8669202" y="2708541"/>
            <a:ext cx="13385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910000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FPO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4EC28-3EC7-5D42-814A-9B43309DA5E6}"/>
              </a:ext>
            </a:extLst>
          </p:cNvPr>
          <p:cNvSpPr txBox="1"/>
          <p:nvPr/>
        </p:nvSpPr>
        <p:spPr>
          <a:xfrm>
            <a:off x="10250223" y="3912133"/>
            <a:ext cx="13385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910000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FPO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EBEE4-B260-2CE6-A96A-0B00B96633B7}"/>
              </a:ext>
            </a:extLst>
          </p:cNvPr>
          <p:cNvSpPr txBox="1"/>
          <p:nvPr/>
        </p:nvSpPr>
        <p:spPr>
          <a:xfrm>
            <a:off x="10800297" y="2048670"/>
            <a:ext cx="13385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910000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14067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2" y="182880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Corporate Members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9FCB70F-9312-855E-9D8F-A5C7C13E15F2}"/>
              </a:ext>
            </a:extLst>
          </p:cNvPr>
          <p:cNvSpPr txBox="1">
            <a:spLocks/>
          </p:cNvSpPr>
          <p:nvPr/>
        </p:nvSpPr>
        <p:spPr>
          <a:xfrm>
            <a:off x="1261872" y="2385636"/>
            <a:ext cx="9116568" cy="2495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9900" b="1" kern="0" spc="-300" dirty="0">
                <a:solidFill>
                  <a:srgbClr val="002060"/>
                </a:solidFill>
              </a:rPr>
              <a:t>1</a:t>
            </a:r>
            <a:r>
              <a:rPr lang="en-US" sz="19900" b="1" kern="0" spc="600" dirty="0">
                <a:solidFill>
                  <a:srgbClr val="002060"/>
                </a:solidFill>
              </a:rPr>
              <a:t>8</a:t>
            </a:r>
            <a:r>
              <a:rPr lang="en-US" sz="19900" b="1" kern="0" dirty="0">
                <a:solidFill>
                  <a:srgbClr val="002060"/>
                </a:solidFill>
              </a:rPr>
              <a:t>0+</a:t>
            </a:r>
            <a:endParaRPr lang="en-US" sz="199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0" y="1412421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Meet Our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885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17EAA0C-08CF-D12E-65D0-4F9409987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0"/>
            <a:ext cx="9198864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JumpStart Speakers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6DDB1E-05C4-6263-4F33-109A649F30C9}"/>
              </a:ext>
            </a:extLst>
          </p:cNvPr>
          <p:cNvSpPr txBox="1"/>
          <p:nvPr/>
        </p:nvSpPr>
        <p:spPr>
          <a:xfrm>
            <a:off x="3162556" y="1132125"/>
            <a:ext cx="356802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 (Body CS)"/>
              </a:rPr>
              <a:t>Bhavin Patel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  <a:sym typeface="Lato-Regular"/>
              </a:rPr>
              <a:t>Supplier Diversity Manager (Abbott)</a:t>
            </a:r>
            <a:endParaRPr lang="en-US" sz="1600" dirty="0">
              <a:solidFill>
                <a:srgbClr val="222A35"/>
              </a:solidFill>
              <a:sym typeface="Lato-Regular"/>
            </a:endParaRPr>
          </a:p>
        </p:txBody>
      </p:sp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E2CF43DB-F5E9-35C1-8D00-C370AB431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4499" r="4789" b="2871"/>
          <a:stretch/>
        </p:blipFill>
        <p:spPr>
          <a:xfrm>
            <a:off x="960120" y="1069847"/>
            <a:ext cx="2202436" cy="2201756"/>
          </a:xfrm>
          <a:prstGeom prst="rect">
            <a:avLst/>
          </a:prstGeom>
        </p:spPr>
      </p:pic>
      <p:pic>
        <p:nvPicPr>
          <p:cNvPr id="8" name="Picture 7" descr="A person with short hair wearing a black jacket and hoop earrings&#10;&#10;Description automatically generated">
            <a:extLst>
              <a:ext uri="{FF2B5EF4-FFF2-40B4-BE49-F238E27FC236}">
                <a16:creationId xmlns:a16="http://schemas.microsoft.com/office/drawing/2014/main" id="{504C2919-0C00-6EB8-98A7-65B183507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3523439"/>
            <a:ext cx="2202436" cy="22024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368578-E537-579F-3A67-8FD2A900B03A}"/>
              </a:ext>
            </a:extLst>
          </p:cNvPr>
          <p:cNvSpPr txBox="1"/>
          <p:nvPr/>
        </p:nvSpPr>
        <p:spPr>
          <a:xfrm>
            <a:off x="3162556" y="3523439"/>
            <a:ext cx="266861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 (Body CS)"/>
              </a:rPr>
              <a:t>Akilah Hicks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  <a:sym typeface="Lato-Regular"/>
              </a:rPr>
              <a:t>Sr. Program Officer (LISC)</a:t>
            </a:r>
            <a:endParaRPr lang="en-US" sz="1600" dirty="0">
              <a:solidFill>
                <a:srgbClr val="222A35"/>
              </a:solidFill>
              <a:sym typeface="Lato-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5060B-D983-A7A9-2D03-A0BEA8C5BFE8}"/>
              </a:ext>
            </a:extLst>
          </p:cNvPr>
          <p:cNvSpPr txBox="1"/>
          <p:nvPr/>
        </p:nvSpPr>
        <p:spPr>
          <a:xfrm>
            <a:off x="3364174" y="1722948"/>
            <a:ext cx="8687918" cy="180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Over 10 years of experience in supply chain operations, procurement, and supplier diversity in healthcare and technology industries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Drives economic inclusion and social impact for small and diverse suppliers through relationship management skills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Works with procurement professionals and business stakeholders to include small and diverse suppliers in addressing critical business needs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920A8-76FA-484B-A1D5-D46EC96E4A5D}"/>
              </a:ext>
            </a:extLst>
          </p:cNvPr>
          <p:cNvSpPr txBox="1"/>
          <p:nvPr/>
        </p:nvSpPr>
        <p:spPr>
          <a:xfrm>
            <a:off x="3314207" y="4108214"/>
            <a:ext cx="8558004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 years of public sector experience, including 8 years in supply chain and diversity, equity &amp; inclusion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Former Business Equity Manager at Port of Houston Authority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Subject-matter expert on small, minority, and woman-owned business enterprise programs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Served on committees,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such as the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mayoral appointment to Commissioner for the City of Houston’s Office of Business Opportunity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Passion for cultivating business culture and supporting MWBE business community nationwide</a:t>
            </a:r>
          </a:p>
        </p:txBody>
      </p:sp>
    </p:spTree>
    <p:extLst>
      <p:ext uri="{BB962C8B-B14F-4D97-AF65-F5344CB8AC3E}">
        <p14:creationId xmlns:p14="http://schemas.microsoft.com/office/powerpoint/2010/main" val="23160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Default">
  <a:themeElements>
    <a:clrScheme name="Default">
      <a:dk1>
        <a:srgbClr val="222A35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63289</TotalTime>
  <Words>539</Words>
  <Application>Microsoft Macintosh PowerPoint</Application>
  <PresentationFormat>Widescreen</PresentationFormat>
  <Paragraphs>102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ciscosansttregular</vt:lpstr>
      <vt:lpstr>Courier New</vt:lpstr>
      <vt:lpstr>Lato-Regular</vt:lpstr>
      <vt:lpstr>Wingdings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 Cobb</dc:creator>
  <cp:lastModifiedBy>Kyle Walker</cp:lastModifiedBy>
  <cp:revision>208</cp:revision>
  <dcterms:modified xsi:type="dcterms:W3CDTF">2024-02-28T14:30:28Z</dcterms:modified>
</cp:coreProperties>
</file>